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8"/>
  </p:notesMasterIdLst>
  <p:handoutMasterIdLst>
    <p:handoutMasterId r:id="rId49"/>
  </p:handoutMasterIdLst>
  <p:sldIdLst>
    <p:sldId id="256" r:id="rId2"/>
    <p:sldId id="391" r:id="rId3"/>
    <p:sldId id="303" r:id="rId4"/>
    <p:sldId id="376" r:id="rId5"/>
    <p:sldId id="377" r:id="rId6"/>
    <p:sldId id="412" r:id="rId7"/>
    <p:sldId id="378" r:id="rId8"/>
    <p:sldId id="380" r:id="rId9"/>
    <p:sldId id="413" r:id="rId10"/>
    <p:sldId id="416" r:id="rId11"/>
    <p:sldId id="417" r:id="rId12"/>
    <p:sldId id="415" r:id="rId13"/>
    <p:sldId id="414" r:id="rId14"/>
    <p:sldId id="388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18" r:id="rId26"/>
    <p:sldId id="419" r:id="rId27"/>
    <p:sldId id="420" r:id="rId28"/>
    <p:sldId id="402" r:id="rId29"/>
    <p:sldId id="421" r:id="rId30"/>
    <p:sldId id="422" r:id="rId31"/>
    <p:sldId id="403" r:id="rId32"/>
    <p:sldId id="404" r:id="rId33"/>
    <p:sldId id="405" r:id="rId34"/>
    <p:sldId id="423" r:id="rId35"/>
    <p:sldId id="406" r:id="rId36"/>
    <p:sldId id="407" r:id="rId37"/>
    <p:sldId id="408" r:id="rId38"/>
    <p:sldId id="427" r:id="rId39"/>
    <p:sldId id="424" r:id="rId40"/>
    <p:sldId id="425" r:id="rId41"/>
    <p:sldId id="426" r:id="rId42"/>
    <p:sldId id="410" r:id="rId43"/>
    <p:sldId id="389" r:id="rId44"/>
    <p:sldId id="277" r:id="rId45"/>
    <p:sldId id="411" r:id="rId46"/>
    <p:sldId id="330" r:id="rId4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CC99FF"/>
    <a:srgbClr val="993366"/>
    <a:srgbClr val="0000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6" autoAdjust="0"/>
    <p:restoredTop sz="94705" autoAdjust="0"/>
  </p:normalViewPr>
  <p:slideViewPr>
    <p:cSldViewPr>
      <p:cViewPr varScale="1">
        <p:scale>
          <a:sx n="153" d="100"/>
          <a:sy n="153" d="100"/>
        </p:scale>
        <p:origin x="2056" y="168"/>
      </p:cViewPr>
      <p:guideLst>
        <p:guide orient="horz" pos="211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chemeClr val="tx1"/>
                </a:solidFill>
              </a:defRPr>
            </a:lvl1pPr>
          </a:lstStyle>
          <a:p>
            <a:fld id="{37D64795-1276-4353-B240-3F1C6E8B2DF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1465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B3F2A-FA8A-844B-97F1-072573E5D65A}" type="datetimeFigureOut">
              <a:rPr kumimoji="1" lang="zh-CN" altLang="en-US" smtClean="0"/>
              <a:t>2020/4/20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4BB29-E308-A442-A389-BAFA14441FC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65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4BB29-E308-A442-A389-BAFA14441FC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43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4BB29-E308-A442-A389-BAFA14441FC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192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4BB29-E308-A442-A389-BAFA14441FC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4669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4BB29-E308-A442-A389-BAFA14441FC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8119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tsinghua.edu.cn/chn/index.ht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</a:endParaRPr>
          </a:p>
        </p:txBody>
      </p:sp>
      <p:sp>
        <p:nvSpPr>
          <p:cNvPr id="6147" name="AutoShape 1027"/>
          <p:cNvSpPr>
            <a:spLocks noChangeArrowheads="1"/>
          </p:cNvSpPr>
          <p:nvPr/>
        </p:nvSpPr>
        <p:spPr bwMode="auto">
          <a:xfrm>
            <a:off x="685800" y="990600"/>
            <a:ext cx="51816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</a:endParaRPr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3600" y="2927350"/>
            <a:ext cx="3657600" cy="1822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grpSp>
        <p:nvGrpSpPr>
          <p:cNvPr id="6149" name="Group 1029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6150" name="AutoShape 1030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" name="AutoShape 1031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2" name="Rectangle 1032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667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6153" name="Rectangle 10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95888" y="6553200"/>
            <a:ext cx="32797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6154" name="Rectangle 10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25" y="6359525"/>
            <a:ext cx="587375" cy="4889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2600" i="0">
                <a:solidFill>
                  <a:schemeClr val="bg1"/>
                </a:solidFill>
                <a:latin typeface="+mn-lt"/>
              </a:defRPr>
            </a:lvl1pPr>
          </a:lstStyle>
          <a:p>
            <a:fld id="{AFD9FB3A-8CD3-4050-81B1-E9FDA2E26BE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155" name="Rectangle 1035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09600" y="1371600"/>
            <a:ext cx="7772400" cy="6318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6" name="Line 1036"/>
          <p:cNvSpPr>
            <a:spLocks noChangeShapeType="1"/>
          </p:cNvSpPr>
          <p:nvPr userDrawn="1"/>
        </p:nvSpPr>
        <p:spPr bwMode="auto">
          <a:xfrm>
            <a:off x="685800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57" name="Picture 1037" descr="清华大学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0"/>
            <a:ext cx="2057400" cy="525463"/>
          </a:xfrm>
          <a:prstGeom prst="rect">
            <a:avLst/>
          </a:prstGeom>
          <a:noFill/>
        </p:spPr>
      </p:pic>
      <p:sp>
        <p:nvSpPr>
          <p:cNvPr id="6158" name="Text Box 1038"/>
          <p:cNvSpPr txBox="1">
            <a:spLocks noChangeArrowheads="1"/>
          </p:cNvSpPr>
          <p:nvPr userDrawn="1"/>
        </p:nvSpPr>
        <p:spPr bwMode="auto">
          <a:xfrm>
            <a:off x="914400" y="395288"/>
            <a:ext cx="60293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2800" i="0">
                <a:latin typeface="Arial" pitchFamily="34" charset="0"/>
                <a:cs typeface="Times New Roman" pitchFamily="18" charset="0"/>
              </a:rPr>
              <a:t>Formal Languages and Automata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 advClick="0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tsinghua.edu.cn/chn/index.ht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7" name="Group 1041"/>
          <p:cNvGrpSpPr>
            <a:grpSpLocks/>
          </p:cNvGrpSpPr>
          <p:nvPr userDrawn="1"/>
        </p:nvGrpSpPr>
        <p:grpSpPr bwMode="auto">
          <a:xfrm>
            <a:off x="-36513" y="0"/>
            <a:ext cx="1476376" cy="6884988"/>
            <a:chOff x="0" y="0"/>
            <a:chExt cx="2016" cy="4320"/>
          </a:xfrm>
        </p:grpSpPr>
        <p:sp>
          <p:nvSpPr>
            <p:cNvPr id="5138" name="Rectangle 1042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9" name="Rectangle 1043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40" name="Line 1044"/>
          <p:cNvSpPr>
            <a:spLocks noChangeShapeType="1"/>
          </p:cNvSpPr>
          <p:nvPr userDrawn="1"/>
        </p:nvSpPr>
        <p:spPr bwMode="auto">
          <a:xfrm>
            <a:off x="1477963" y="1008063"/>
            <a:ext cx="7515225" cy="9525"/>
          </a:xfrm>
          <a:prstGeom prst="line">
            <a:avLst/>
          </a:prstGeom>
          <a:noFill/>
          <a:ln w="57150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41" name="Picture 1045" descr="清华大学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13675" y="576263"/>
            <a:ext cx="1295400" cy="330200"/>
          </a:xfrm>
          <a:prstGeom prst="rect">
            <a:avLst/>
          </a:prstGeom>
          <a:noFill/>
        </p:spPr>
      </p:pic>
      <p:sp>
        <p:nvSpPr>
          <p:cNvPr id="5142" name="Text Box 1046"/>
          <p:cNvSpPr txBox="1">
            <a:spLocks noChangeArrowheads="1"/>
          </p:cNvSpPr>
          <p:nvPr userDrawn="1"/>
        </p:nvSpPr>
        <p:spPr bwMode="auto">
          <a:xfrm>
            <a:off x="7885113" y="71438"/>
            <a:ext cx="1152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2400">
                <a:solidFill>
                  <a:srgbClr val="993366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FL&amp;A</a:t>
            </a:r>
          </a:p>
        </p:txBody>
      </p:sp>
      <p:sp>
        <p:nvSpPr>
          <p:cNvPr id="5143" name="AutoShape 1047"/>
          <p:cNvSpPr>
            <a:spLocks noChangeArrowheads="1"/>
          </p:cNvSpPr>
          <p:nvPr userDrawn="1"/>
        </p:nvSpPr>
        <p:spPr bwMode="auto">
          <a:xfrm>
            <a:off x="1117600" y="215900"/>
            <a:ext cx="3311525" cy="647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 advClick="0">
    <p:wipe dir="r"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1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1.emf"/><Relationship Id="rId7" Type="http://schemas.openxmlformats.org/officeDocument/2006/relationships/image" Target="../media/image22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25.emf"/><Relationship Id="rId4" Type="http://schemas.openxmlformats.org/officeDocument/2006/relationships/image" Target="../media/image3.emf"/><Relationship Id="rId9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3.emf"/><Relationship Id="rId7" Type="http://schemas.openxmlformats.org/officeDocument/2006/relationships/image" Target="../media/image23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5.emf"/><Relationship Id="rId10" Type="http://schemas.openxmlformats.org/officeDocument/2006/relationships/image" Target="../media/image26.emf"/><Relationship Id="rId4" Type="http://schemas.openxmlformats.org/officeDocument/2006/relationships/image" Target="../media/image4.emf"/><Relationship Id="rId9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11" Type="http://schemas.openxmlformats.org/officeDocument/2006/relationships/image" Target="../media/image49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8.png"/><Relationship Id="rId4" Type="http://schemas.openxmlformats.org/officeDocument/2006/relationships/image" Target="../media/image44.emf"/><Relationship Id="rId9" Type="http://schemas.openxmlformats.org/officeDocument/2006/relationships/image" Target="../media/image4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3.emf"/><Relationship Id="rId4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1606550" y="195263"/>
            <a:ext cx="19558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itchFamily="2" charset="-122"/>
                <a:ea typeface="华文行楷" pitchFamily="2" charset="-122"/>
              </a:rPr>
              <a:t>第 六 讲</a:t>
            </a:r>
          </a:p>
        </p:txBody>
      </p:sp>
      <p:sp>
        <p:nvSpPr>
          <p:cNvPr id="2066" name="Text Box 18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20725" y="1635125"/>
            <a:ext cx="5867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6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600" i="0" dirty="0">
                <a:latin typeface="Arial" pitchFamily="34" charset="0"/>
                <a:ea typeface="楷体_GB2312" pitchFamily="49" charset="-122"/>
              </a:rPr>
              <a:t>正规语言的</a:t>
            </a:r>
            <a:r>
              <a:rPr lang="zh-CN" altLang="en-US" sz="3600" i="0">
                <a:latin typeface="Arial" pitchFamily="34" charset="0"/>
                <a:ea typeface="楷体_GB2312" pitchFamily="49" charset="-122"/>
              </a:rPr>
              <a:t>性质与运算     </a:t>
            </a:r>
            <a:endParaRPr lang="zh-CN" altLang="en-US" sz="36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1E41C8-2D85-844C-BAF9-5C1444121648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 advClick="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8" name="Rectangle 24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670367-B173-7240-B324-785D61CC3AD3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10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CEC14F-EF5C-F049-A9D2-EB048530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708920"/>
            <a:ext cx="9144000" cy="2721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276D0C-3FDA-1543-AB42-82874CCE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68639"/>
            <a:ext cx="9144000" cy="6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62218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8" name="Rectangle 24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670367-B173-7240-B324-785D61CC3AD3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273F6F-00E5-8D41-A2FF-8BC33024C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7" y="2780928"/>
            <a:ext cx="9144000" cy="200890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4FF549-5CC6-1340-9495-D7983E88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7" y="1563368"/>
            <a:ext cx="9144000" cy="6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6957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8" name="Rectangle 24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670367-B173-7240-B324-785D61CC3AD3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12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0F0C1F-70E3-B94B-9115-D64D6DC2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68039"/>
            <a:ext cx="9144000" cy="17219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4E7352-55D0-3743-9FBD-262E0F54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7" y="1553405"/>
            <a:ext cx="6784629" cy="3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6309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8" name="Rectangle 24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670367-B173-7240-B324-785D61CC3AD3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13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1668B0-0F5D-1941-9D01-A9FBF66F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17" y="2237554"/>
            <a:ext cx="9144000" cy="3196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1E1BB7-57F5-644B-AF07-055576BF8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17" y="1524041"/>
            <a:ext cx="9144000" cy="29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53958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8" name="Rectangle 6"/>
          <p:cNvSpPr>
            <a:spLocks noChangeArrowheads="1"/>
          </p:cNvSpPr>
          <p:nvPr/>
        </p:nvSpPr>
        <p:spPr bwMode="auto">
          <a:xfrm>
            <a:off x="463550" y="1927226"/>
            <a:ext cx="8216900" cy="309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150000"/>
              </a:lnSpc>
              <a:buFont typeface="Wingdings" pitchFamily="2" charset="2"/>
              <a:buChar char="²"/>
            </a:pP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  Pumping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引理不是正规语言的充分条件</a:t>
            </a:r>
            <a:endParaRPr lang="en-US" altLang="zh-CN" sz="3200" i="0" dirty="0">
              <a:latin typeface="Arial" pitchFamily="34" charset="0"/>
              <a:ea typeface="楷体_GB2312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如果不符合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Pumping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引理，那么一定不是正规语言。</a:t>
            </a:r>
            <a:endParaRPr lang="en-US" altLang="zh-CN" sz="3200" i="0" dirty="0">
              <a:latin typeface="Arial" pitchFamily="34" charset="0"/>
              <a:ea typeface="楷体_GB2312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如果符合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Pumping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引理，并不一定是正规语言。</a:t>
            </a:r>
          </a:p>
        </p:txBody>
      </p:sp>
      <p:sp>
        <p:nvSpPr>
          <p:cNvPr id="146440" name="Rectangle 8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80EE80-5617-EE48-9398-1C8EBB2FC8F1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14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 advClick="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8" name="Rectangle 6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539750" y="2565400"/>
            <a:ext cx="5943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判定正规语言是否为空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51559" name="Rectangle 7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539750" y="3375025"/>
            <a:ext cx="81391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判定正规语言中是否包含特定的字符串</a:t>
            </a:r>
          </a:p>
        </p:txBody>
      </p:sp>
      <p:sp>
        <p:nvSpPr>
          <p:cNvPr id="151560" name="Rectangle 8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539750" y="4217988"/>
            <a:ext cx="60991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判定两个正规语言是否相等</a:t>
            </a:r>
          </a:p>
        </p:txBody>
      </p:sp>
      <p:sp>
        <p:nvSpPr>
          <p:cNvPr id="151561" name="Rectangle 9"/>
          <p:cNvSpPr>
            <a:spLocks noChangeArrowheads="1"/>
          </p:cNvSpPr>
          <p:nvPr/>
        </p:nvSpPr>
        <p:spPr bwMode="auto">
          <a:xfrm>
            <a:off x="1168400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有关正规语言的几个判定性质</a:t>
            </a:r>
          </a:p>
        </p:txBody>
      </p:sp>
      <p:sp>
        <p:nvSpPr>
          <p:cNvPr id="151562" name="Rectangle 10"/>
          <p:cNvSpPr>
            <a:spLocks noChangeArrowheads="1"/>
          </p:cNvSpPr>
          <p:nvPr/>
        </p:nvSpPr>
        <p:spPr bwMode="auto">
          <a:xfrm>
            <a:off x="762000" y="1752600"/>
            <a:ext cx="8153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基本判定性质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 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Decision Properties</a:t>
            </a:r>
            <a:r>
              <a:rPr lang="en-US" altLang="zh-CN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6BB99E7-E2DF-EA43-B339-75B176091F05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15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Rectangle 6"/>
          <p:cNvSpPr>
            <a:spLocks noChangeArrowheads="1"/>
          </p:cNvSpPr>
          <p:nvPr/>
        </p:nvSpPr>
        <p:spPr bwMode="auto">
          <a:xfrm>
            <a:off x="687388" y="1341438"/>
            <a:ext cx="8153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以有限自动机表示正规语言</a:t>
            </a:r>
            <a:endParaRPr lang="zh-CN" altLang="en-US" sz="320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52583" name="Rectangle 7"/>
          <p:cNvSpPr>
            <a:spLocks noChangeArrowheads="1"/>
          </p:cNvSpPr>
          <p:nvPr/>
        </p:nvSpPr>
        <p:spPr bwMode="auto">
          <a:xfrm>
            <a:off x="611188" y="2065338"/>
            <a:ext cx="83058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判定算法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测试从初态是否可达某一终态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先求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所有可达状态的集合，若其中包含终态，则该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正规语言非空， 否则为空语言。可由如下步骤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递归地计算可达状态集合：</a:t>
            </a:r>
          </a:p>
        </p:txBody>
      </p:sp>
      <p:sp>
        <p:nvSpPr>
          <p:cNvPr id="152584" name="Rectangle 8"/>
          <p:cNvSpPr>
            <a:spLocks noChangeArrowheads="1"/>
          </p:cNvSpPr>
          <p:nvPr/>
        </p:nvSpPr>
        <p:spPr bwMode="auto">
          <a:xfrm>
            <a:off x="611188" y="5511800"/>
            <a:ext cx="835342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Font typeface="Symbol" pitchFamily="18" charset="2"/>
              <a:buChar char="-"/>
            </a:pPr>
            <a:r>
              <a:rPr lang="en-US" altLang="zh-CN" sz="28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算法复杂度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设有限自动机的状态数目为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，上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述判定算法的复杂度为</a:t>
            </a: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O(n</a:t>
            </a:r>
            <a:r>
              <a:rPr lang="en-US" altLang="zh-CN" sz="2800" baseline="30000"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839788" y="3933825"/>
            <a:ext cx="7086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  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初态是可达的：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839788" y="4514850"/>
            <a:ext cx="82296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  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设状态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是可达的，若对于某个输入符号或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    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可转移到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也是可达的：</a:t>
            </a:r>
          </a:p>
        </p:txBody>
      </p:sp>
      <p:sp>
        <p:nvSpPr>
          <p:cNvPr id="152587" name="Rectangle 11"/>
          <p:cNvSpPr>
            <a:spLocks noChangeArrowheads="1"/>
          </p:cNvSpPr>
          <p:nvPr/>
        </p:nvSpPr>
        <p:spPr bwMode="auto">
          <a:xfrm>
            <a:off x="1484313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  <a:sym typeface="Symbol" pitchFamily="18" charset="2"/>
              </a:rPr>
              <a:t>判定正规语言是否为空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836C08-225D-2043-B4A2-9520FAB21F68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16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3" grpId="0" autoUpdateAnimBg="0"/>
      <p:bldP spid="152584" grpId="0" autoUpdateAnimBg="0"/>
      <p:bldP spid="152585" grpId="0" autoUpdateAnimBg="0"/>
      <p:bldP spid="15258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6" name="Rectangle 6"/>
          <p:cNvSpPr>
            <a:spLocks noChangeArrowheads="1"/>
          </p:cNvSpPr>
          <p:nvPr/>
        </p:nvSpPr>
        <p:spPr bwMode="auto">
          <a:xfrm>
            <a:off x="609600" y="1412875"/>
            <a:ext cx="815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以正规表达式表示正规语言</a:t>
            </a:r>
            <a:endParaRPr lang="zh-CN" altLang="en-US" sz="280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533400" y="2133600"/>
            <a:ext cx="8286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判定算法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可由如下步骤归纳出正规表达式表示的语言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是否为空：</a:t>
            </a:r>
          </a:p>
        </p:txBody>
      </p:sp>
      <p:sp>
        <p:nvSpPr>
          <p:cNvPr id="153608" name="Rectangle 8"/>
          <p:cNvSpPr>
            <a:spLocks noChangeArrowheads="1"/>
          </p:cNvSpPr>
          <p:nvPr/>
        </p:nvSpPr>
        <p:spPr bwMode="auto">
          <a:xfrm>
            <a:off x="533400" y="5638800"/>
            <a:ext cx="8077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算法复杂度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设正规表达式包含的符号数目为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，上述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判定算法的复杂度为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O(n)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</p:txBody>
      </p:sp>
      <p:sp>
        <p:nvSpPr>
          <p:cNvPr id="153609" name="Rectangle 9"/>
          <p:cNvSpPr>
            <a:spLocks noChangeArrowheads="1"/>
          </p:cNvSpPr>
          <p:nvPr/>
        </p:nvSpPr>
        <p:spPr bwMode="auto">
          <a:xfrm>
            <a:off x="685800" y="29718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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为空语言，而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不是：</a:t>
            </a:r>
          </a:p>
        </p:txBody>
      </p:sp>
      <p:sp>
        <p:nvSpPr>
          <p:cNvPr id="153610" name="Rectangle 10"/>
          <p:cNvSpPr>
            <a:spLocks noChangeArrowheads="1"/>
          </p:cNvSpPr>
          <p:nvPr/>
        </p:nvSpPr>
        <p:spPr bwMode="auto">
          <a:xfrm>
            <a:off x="685800" y="3368675"/>
            <a:ext cx="82788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    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R=R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为空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都为空：</a:t>
            </a:r>
          </a:p>
        </p:txBody>
      </p:sp>
      <p:sp>
        <p:nvSpPr>
          <p:cNvPr id="153611" name="Rectangle 11"/>
          <p:cNvSpPr>
            <a:spLocks noChangeArrowheads="1"/>
          </p:cNvSpPr>
          <p:nvPr/>
        </p:nvSpPr>
        <p:spPr bwMode="auto">
          <a:xfrm>
            <a:off x="1330325" y="4191000"/>
            <a:ext cx="7585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R=R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为空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或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为空；</a:t>
            </a:r>
          </a:p>
        </p:txBody>
      </p:sp>
      <p:sp>
        <p:nvSpPr>
          <p:cNvPr id="153612" name="Rectangle 12"/>
          <p:cNvSpPr>
            <a:spLocks noChangeArrowheads="1"/>
          </p:cNvSpPr>
          <p:nvPr/>
        </p:nvSpPr>
        <p:spPr bwMode="auto">
          <a:xfrm>
            <a:off x="1330325" y="4648200"/>
            <a:ext cx="7585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R=R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非空（至少包含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）；</a:t>
            </a:r>
          </a:p>
        </p:txBody>
      </p:sp>
      <p:sp>
        <p:nvSpPr>
          <p:cNvPr id="153613" name="Rectangle 13"/>
          <p:cNvSpPr>
            <a:spLocks noChangeArrowheads="1"/>
          </p:cNvSpPr>
          <p:nvPr/>
        </p:nvSpPr>
        <p:spPr bwMode="auto">
          <a:xfrm>
            <a:off x="1330325" y="5105400"/>
            <a:ext cx="7585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R=( 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为空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L(R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为空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53614" name="Rectangle 14"/>
          <p:cNvSpPr>
            <a:spLocks noChangeArrowheads="1"/>
          </p:cNvSpPr>
          <p:nvPr/>
        </p:nvSpPr>
        <p:spPr bwMode="auto">
          <a:xfrm>
            <a:off x="1484313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  <a:sym typeface="Symbol" pitchFamily="18" charset="2"/>
              </a:rPr>
              <a:t>判定正规语言是否为空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FDDAA8-2BAA-4049-A581-D97CB81FAEC6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17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5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7" grpId="0" autoUpdateAnimBg="0"/>
      <p:bldP spid="153608" grpId="0" autoUpdateAnimBg="0"/>
      <p:bldP spid="153609" grpId="0" autoUpdateAnimBg="0"/>
      <p:bldP spid="153610" grpId="0" autoUpdateAnimBg="0"/>
      <p:bldP spid="153611" grpId="0" autoUpdateAnimBg="0"/>
      <p:bldP spid="153612" grpId="0" autoUpdateAnimBg="0"/>
      <p:bldP spid="15361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0" name="Rectangle 6"/>
          <p:cNvSpPr>
            <a:spLocks noChangeArrowheads="1"/>
          </p:cNvSpPr>
          <p:nvPr/>
        </p:nvSpPr>
        <p:spPr bwMode="auto">
          <a:xfrm>
            <a:off x="742950" y="1736725"/>
            <a:ext cx="80772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判定算法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从初态开始，处理输入字符串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，如果可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以结束于某一终态，则该正规语言中包含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，否则不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包含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</a:t>
            </a:r>
          </a:p>
        </p:txBody>
      </p:sp>
      <p:sp>
        <p:nvSpPr>
          <p:cNvPr id="154631" name="Rectangle 7"/>
          <p:cNvSpPr>
            <a:spLocks noChangeArrowheads="1"/>
          </p:cNvSpPr>
          <p:nvPr/>
        </p:nvSpPr>
        <p:spPr bwMode="auto">
          <a:xfrm>
            <a:off x="685800" y="2924175"/>
            <a:ext cx="8077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算法复杂度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设输入字符串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的长度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|=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，上述判定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算法的复杂度为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O(n)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54632" name="Rectangle 8"/>
          <p:cNvSpPr>
            <a:spLocks noChangeArrowheads="1"/>
          </p:cNvSpPr>
          <p:nvPr/>
        </p:nvSpPr>
        <p:spPr bwMode="auto">
          <a:xfrm>
            <a:off x="762000" y="1181100"/>
            <a:ext cx="815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以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DFA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表示正规语言</a:t>
            </a:r>
            <a:endParaRPr lang="zh-CN" altLang="en-US" sz="280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54633" name="Rectangle 9"/>
          <p:cNvSpPr>
            <a:spLocks noChangeArrowheads="1"/>
          </p:cNvSpPr>
          <p:nvPr/>
        </p:nvSpPr>
        <p:spPr bwMode="auto">
          <a:xfrm>
            <a:off x="762000" y="5497513"/>
            <a:ext cx="8058150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以正规表达式表示正规语言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　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将其转化为等价的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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NFA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然后执行上述过程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54634" name="Rectangle 10"/>
          <p:cNvSpPr>
            <a:spLocks noChangeArrowheads="1"/>
          </p:cNvSpPr>
          <p:nvPr/>
        </p:nvSpPr>
        <p:spPr bwMode="auto">
          <a:xfrm>
            <a:off x="762000" y="3789363"/>
            <a:ext cx="8202613" cy="161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以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NFA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（或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NFA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）表示正规语言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可以将其转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化为等价的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，再执行上述过程；也可以直接模拟其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处理字符串的过程，判定算法的复杂度为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O(ns</a:t>
            </a:r>
            <a:r>
              <a:rPr lang="en-US" altLang="zh-CN" sz="2400" baseline="30000"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为字符串的长度，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NFA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（或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NFA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）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的状态数目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54635" name="Rectangle 11"/>
          <p:cNvSpPr>
            <a:spLocks noChangeArrowheads="1"/>
          </p:cNvSpPr>
          <p:nvPr/>
        </p:nvSpPr>
        <p:spPr bwMode="auto">
          <a:xfrm>
            <a:off x="1422400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  <a:sym typeface="Symbol" pitchFamily="18" charset="2"/>
              </a:rPr>
              <a:t>判定是否包含特定的字符串</a:t>
            </a:r>
            <a:endParaRPr lang="zh-CN" altLang="en-US" sz="4000" i="0">
              <a:ea typeface="华文行楷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E3DA17-2E02-AC4A-B444-675D8326645B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18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30" grpId="0" autoUpdateAnimBg="0"/>
      <p:bldP spid="154631" grpId="0" autoUpdateAnimBg="0"/>
      <p:bldP spid="154633" grpId="0" autoUpdateAnimBg="0"/>
      <p:bldP spid="15463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250825" y="1193800"/>
            <a:ext cx="8077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判定算法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可以采取如下步骤：</a:t>
            </a:r>
          </a:p>
        </p:txBody>
      </p:sp>
      <p:sp>
        <p:nvSpPr>
          <p:cNvPr id="155655" name="Rectangle 7"/>
          <p:cNvSpPr>
            <a:spLocks noChangeArrowheads="1"/>
          </p:cNvSpPr>
          <p:nvPr/>
        </p:nvSpPr>
        <p:spPr bwMode="auto">
          <a:xfrm>
            <a:off x="250825" y="5143500"/>
            <a:ext cx="8893175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算法复杂度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以上算法的复杂度即填表算法的复杂度，</a:t>
            </a:r>
          </a:p>
          <a:p>
            <a:pPr lvl="1"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其上限为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O(n</a:t>
            </a:r>
            <a:r>
              <a:rPr lang="en-US" altLang="zh-CN" sz="2400" baseline="30000">
                <a:latin typeface="Arial" pitchFamily="34" charset="0"/>
                <a:ea typeface="楷体_GB2312" pitchFamily="49" charset="-122"/>
              </a:rPr>
              <a:t>4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；可以适当设计填表算法的数据结构，使</a:t>
            </a:r>
          </a:p>
          <a:p>
            <a:pPr lvl="1"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其复杂度降为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O(n</a:t>
            </a:r>
            <a:r>
              <a:rPr lang="en-US" altLang="zh-CN" sz="2400" baseline="30000"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55656" name="Rectangle 8"/>
          <p:cNvSpPr>
            <a:spLocks noChangeArrowheads="1"/>
          </p:cNvSpPr>
          <p:nvPr/>
        </p:nvSpPr>
        <p:spPr bwMode="auto">
          <a:xfrm>
            <a:off x="1089025" y="1897063"/>
            <a:ext cx="7467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先将两个正规语言的表达形式都转化为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，问题</a:t>
            </a:r>
          </a:p>
          <a:p>
            <a:pPr marL="457200" indent="-457200"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转化为两个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是否是等价的；</a:t>
            </a:r>
          </a:p>
        </p:txBody>
      </p:sp>
      <p:sp>
        <p:nvSpPr>
          <p:cNvPr id="155657" name="Rectangle 9"/>
          <p:cNvSpPr>
            <a:spLocks noChangeArrowheads="1"/>
          </p:cNvSpPr>
          <p:nvPr/>
        </p:nvSpPr>
        <p:spPr bwMode="auto">
          <a:xfrm>
            <a:off x="1047750" y="2659063"/>
            <a:ext cx="7585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适当重命名，使两个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没有重名的状态；</a:t>
            </a:r>
          </a:p>
        </p:txBody>
      </p:sp>
      <p:sp>
        <p:nvSpPr>
          <p:cNvPr id="155658" name="Rectangle 10"/>
          <p:cNvSpPr>
            <a:spLocks noChangeArrowheads="1"/>
          </p:cNvSpPr>
          <p:nvPr/>
        </p:nvSpPr>
        <p:spPr bwMode="auto">
          <a:xfrm>
            <a:off x="1047750" y="3116263"/>
            <a:ext cx="75850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将两个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相并， 构造一个新的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，原来的终态</a:t>
            </a:r>
          </a:p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仍是终态，转移边不发生任何变化，取任何一个状态</a:t>
            </a:r>
          </a:p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为初态；</a:t>
            </a:r>
          </a:p>
        </p:txBody>
      </p:sp>
      <p:sp>
        <p:nvSpPr>
          <p:cNvPr id="155659" name="Rectangle 11"/>
          <p:cNvSpPr>
            <a:spLocks noChangeArrowheads="1"/>
          </p:cNvSpPr>
          <p:nvPr/>
        </p:nvSpPr>
        <p:spPr bwMode="auto">
          <a:xfrm>
            <a:off x="1047750" y="4262438"/>
            <a:ext cx="7772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对新构造的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运用填表算法，如果原来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的两个</a:t>
            </a:r>
          </a:p>
          <a:p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初态不可区别，则这两个正规语言相等，否则不相等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endParaRPr lang="en-US" altLang="zh-CN" sz="240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55660" name="Rectangle 12"/>
          <p:cNvSpPr>
            <a:spLocks noChangeArrowheads="1"/>
          </p:cNvSpPr>
          <p:nvPr/>
        </p:nvSpPr>
        <p:spPr bwMode="auto">
          <a:xfrm>
            <a:off x="1422400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  <a:sym typeface="Symbol" pitchFamily="18" charset="2"/>
              </a:rPr>
              <a:t>判定两个正规语言是否相等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570125-98DE-0F4A-84C4-AD9D96483724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19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55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5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5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5" grpId="0" autoUpdateAnimBg="0"/>
      <p:bldP spid="155656" grpId="0" autoUpdateAnimBg="0"/>
      <p:bldP spid="155657" grpId="0" autoUpdateAnimBg="0"/>
      <p:bldP spid="155658" grpId="0" autoUpdateAnimBg="0"/>
      <p:bldP spid="15565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2" name="Text Box 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974725" y="1700213"/>
            <a:ext cx="640556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针对正规语言的 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Pumping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引理</a:t>
            </a:r>
          </a:p>
        </p:txBody>
      </p:sp>
      <p:sp>
        <p:nvSpPr>
          <p:cNvPr id="150537" name="Rectangle 9"/>
          <p:cNvSpPr>
            <a:spLocks noChangeArrowheads="1"/>
          </p:cNvSpPr>
          <p:nvPr/>
        </p:nvSpPr>
        <p:spPr bwMode="auto">
          <a:xfrm>
            <a:off x="1476375" y="195263"/>
            <a:ext cx="526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itchFamily="2" charset="-122"/>
                <a:ea typeface="华文行楷" pitchFamily="2" charset="-122"/>
              </a:rPr>
              <a:t>正规语言的性质与运算</a:t>
            </a:r>
          </a:p>
        </p:txBody>
      </p:sp>
      <p:sp>
        <p:nvSpPr>
          <p:cNvPr id="150539" name="Text Box 11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968375" y="2420938"/>
            <a:ext cx="60547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楷体_GB2312" pitchFamily="49" charset="-122"/>
                <a:ea typeface="楷体_GB2312" pitchFamily="49" charset="-122"/>
              </a:rPr>
              <a:t>有关正规语言的几个判定性质</a:t>
            </a:r>
          </a:p>
        </p:txBody>
      </p:sp>
      <p:sp>
        <p:nvSpPr>
          <p:cNvPr id="150540" name="Text Box 1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974725" y="3140075"/>
            <a:ext cx="571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楷体_GB2312" pitchFamily="49" charset="-122"/>
                <a:ea typeface="楷体_GB2312" pitchFamily="49" charset="-122"/>
              </a:rPr>
              <a:t>关于正规语言的封闭运算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D099C2-50BD-A941-94B6-604245E59CE2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02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 advClick="0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8" name="Rectangle 6"/>
          <p:cNvSpPr>
            <a:spLocks noChangeArrowheads="1"/>
          </p:cNvSpPr>
          <p:nvPr/>
        </p:nvSpPr>
        <p:spPr bwMode="auto">
          <a:xfrm>
            <a:off x="865188" y="1487488"/>
            <a:ext cx="7667625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关于正规语言的几个主要的封闭运算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zh-CN" altLang="en-US" sz="1000" i="0">
              <a:latin typeface="Arial" pitchFamily="34" charset="0"/>
              <a:ea typeface="楷体_GB2312" pitchFamily="49" charset="-122"/>
            </a:endParaRPr>
          </a:p>
          <a:p>
            <a:pPr lvl="1"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并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union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补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complement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交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intersection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差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difference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反向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reversal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（星）闭包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closure(star)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连接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concatenation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同态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homomorphism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Font typeface="Symbol" pitchFamily="18" charset="2"/>
              <a:buChar char="-"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反同态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inverse homomorphism 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56679" name="Rectangle 7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D07A96-00C3-1A43-9392-AA800D3096A8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20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2" name="Rectangle 6"/>
          <p:cNvSpPr>
            <a:spLocks noChangeArrowheads="1"/>
          </p:cNvSpPr>
          <p:nvPr/>
        </p:nvSpPr>
        <p:spPr bwMode="auto">
          <a:xfrm>
            <a:off x="762000" y="1600200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正规语言的并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union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57703" name="Rectangle 7"/>
          <p:cNvSpPr>
            <a:spLocks noChangeArrowheads="1"/>
          </p:cNvSpPr>
          <p:nvPr/>
        </p:nvSpPr>
        <p:spPr bwMode="auto">
          <a:xfrm>
            <a:off x="1042988" y="2276475"/>
            <a:ext cx="75612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为正规语言，则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</a:t>
            </a:r>
          </a:p>
          <a:p>
            <a:pPr>
              <a:buFont typeface="Symbol" pitchFamily="18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正规语言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endParaRPr lang="en-US" altLang="zh-CN" sz="280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57704" name="Rectangle 8"/>
          <p:cNvSpPr>
            <a:spLocks noChangeArrowheads="1"/>
          </p:cNvSpPr>
          <p:nvPr/>
        </p:nvSpPr>
        <p:spPr bwMode="auto">
          <a:xfrm>
            <a:off x="1042988" y="3357563"/>
            <a:ext cx="7416800" cy="268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因为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为正规语言，所以存在正</a:t>
            </a:r>
          </a:p>
          <a:p>
            <a:pPr>
              <a:buFont typeface="Symbol" pitchFamily="18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规表达式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，使得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L(R)=L, L(S)=M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</a:p>
          <a:p>
            <a:pPr>
              <a:buFont typeface="Symbol" pitchFamily="18" charset="2"/>
              <a:buNone/>
            </a:pPr>
            <a:endParaRPr lang="en-US" altLang="zh-CN" sz="10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由正规表达式的定义，有</a:t>
            </a:r>
          </a:p>
          <a:p>
            <a:pPr>
              <a:buFont typeface="Wingdings" pitchFamily="2" charset="2"/>
              <a:buNone/>
            </a:pPr>
            <a:endParaRPr lang="zh-CN" altLang="en-US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L(R+S) = L(R)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L(S) =L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M</a:t>
            </a:r>
            <a:endParaRPr lang="en-US" altLang="zh-CN" sz="28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altLang="zh-CN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所以，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M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1454150" y="18891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8AE65C-22B9-6F47-A073-D2AFA4D135FD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3" grpId="0" autoUpdateAnimBg="0"/>
      <p:bldP spid="15770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6" name="Rectangle 6"/>
          <p:cNvSpPr>
            <a:spLocks noChangeArrowheads="1"/>
          </p:cNvSpPr>
          <p:nvPr/>
        </p:nvSpPr>
        <p:spPr bwMode="auto">
          <a:xfrm>
            <a:off x="663575" y="1557338"/>
            <a:ext cx="8229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正规语言的（星）闭包</a:t>
            </a:r>
            <a:r>
              <a:rPr lang="zh-CN" altLang="en-US" sz="32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closure(star)</a:t>
            </a:r>
            <a:r>
              <a:rPr lang="zh-CN" altLang="en-US" sz="32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58727" name="Rectangle 7"/>
          <p:cNvSpPr>
            <a:spLocks noChangeArrowheads="1"/>
          </p:cNvSpPr>
          <p:nvPr/>
        </p:nvSpPr>
        <p:spPr bwMode="auto">
          <a:xfrm>
            <a:off x="1014413" y="2636838"/>
            <a:ext cx="7878762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为字母表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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上的正规语言，则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*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  <a:p>
            <a:pPr>
              <a:buFont typeface="Symbol" pitchFamily="18" charset="2"/>
              <a:buNone/>
            </a:pP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也是正规语言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endParaRPr lang="en-US" altLang="zh-CN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58728" name="Rectangle 8"/>
          <p:cNvSpPr>
            <a:spLocks noChangeArrowheads="1"/>
          </p:cNvSpPr>
          <p:nvPr/>
        </p:nvSpPr>
        <p:spPr bwMode="auto">
          <a:xfrm>
            <a:off x="1014413" y="3716338"/>
            <a:ext cx="77343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因为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为正规语言，所以存在正规表达</a:t>
            </a:r>
          </a:p>
          <a:p>
            <a:pPr>
              <a:buFont typeface="Symbol" pitchFamily="18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式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，使得 </a:t>
            </a: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L(R)=L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</a:p>
          <a:p>
            <a:pPr>
              <a:buFont typeface="Symbol" pitchFamily="18" charset="2"/>
              <a:buNone/>
            </a:pPr>
            <a:r>
              <a:rPr lang="en-US" altLang="zh-CN" sz="10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endParaRPr lang="en-US" altLang="zh-CN" sz="2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由正规表达式的定义，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L(R*) = (L(R))* =L*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所以，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*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58729" name="Rectangle 9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02050D-9880-A943-93B2-371C12EEE547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22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7" grpId="0" autoUpdateAnimBg="0"/>
      <p:bldP spid="158728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0" name="Rectangle 6"/>
          <p:cNvSpPr>
            <a:spLocks noChangeArrowheads="1"/>
          </p:cNvSpPr>
          <p:nvPr/>
        </p:nvSpPr>
        <p:spPr bwMode="auto">
          <a:xfrm>
            <a:off x="684213" y="1600200"/>
            <a:ext cx="79136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正规语言的连接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concatenation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59751" name="Rectangle 7"/>
          <p:cNvSpPr>
            <a:spLocks noChangeArrowheads="1"/>
          </p:cNvSpPr>
          <p:nvPr/>
        </p:nvSpPr>
        <p:spPr bwMode="auto">
          <a:xfrm>
            <a:off x="965200" y="2698750"/>
            <a:ext cx="771048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为正规语言，则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LM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也是正规</a:t>
            </a:r>
          </a:p>
          <a:p>
            <a:pPr>
              <a:buFont typeface="Symbol" pitchFamily="18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语言</a:t>
            </a:r>
            <a:endParaRPr lang="zh-CN" altLang="en-US" sz="280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59752" name="Rectangle 8"/>
          <p:cNvSpPr>
            <a:spLocks noChangeArrowheads="1"/>
          </p:cNvSpPr>
          <p:nvPr/>
        </p:nvSpPr>
        <p:spPr bwMode="auto">
          <a:xfrm>
            <a:off x="985838" y="3933825"/>
            <a:ext cx="7935912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因为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为正规语言，所以存在正规</a:t>
            </a:r>
          </a:p>
          <a:p>
            <a:pPr>
              <a:buFont typeface="Symbol" pitchFamily="18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表达式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，使得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L(R)=L, L(S)=M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  <a:p>
            <a:pPr>
              <a:buFont typeface="Symbol" pitchFamily="18" charset="2"/>
              <a:buNone/>
            </a:pPr>
            <a:endParaRPr lang="en-US" altLang="zh-CN" sz="10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由正规表达式的定义，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L(RS) = L(R)L(S) =LM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所以，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LM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59753" name="Rectangle 9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04454D-7CCB-7247-88BC-E6CB01824F47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23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1" grpId="0" autoUpdateAnimBg="0"/>
      <p:bldP spid="15975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4" name="Rectangle 6"/>
          <p:cNvSpPr>
            <a:spLocks noChangeArrowheads="1"/>
          </p:cNvSpPr>
          <p:nvPr/>
        </p:nvSpPr>
        <p:spPr bwMode="auto">
          <a:xfrm>
            <a:off x="374650" y="1412875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正规语言的补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complement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grpSp>
        <p:nvGrpSpPr>
          <p:cNvPr id="160775" name="Group 7"/>
          <p:cNvGrpSpPr>
            <a:grpSpLocks/>
          </p:cNvGrpSpPr>
          <p:nvPr/>
        </p:nvGrpSpPr>
        <p:grpSpPr bwMode="auto">
          <a:xfrm>
            <a:off x="762000" y="2236788"/>
            <a:ext cx="8229600" cy="976312"/>
            <a:chOff x="480" y="1449"/>
            <a:chExt cx="5184" cy="615"/>
          </a:xfrm>
        </p:grpSpPr>
        <p:sp>
          <p:nvSpPr>
            <p:cNvPr id="160776" name="Rectangle 8"/>
            <p:cNvSpPr>
              <a:spLocks noChangeArrowheads="1"/>
            </p:cNvSpPr>
            <p:nvPr/>
          </p:nvSpPr>
          <p:spPr bwMode="auto">
            <a:xfrm>
              <a:off x="480" y="1468"/>
              <a:ext cx="5184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Symbol" pitchFamily="18" charset="2"/>
                <a:buChar char="-"/>
              </a:pP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</a:t>
              </a:r>
              <a:r>
                <a:rPr lang="zh-CN" altLang="en-US" sz="2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结论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若 </a:t>
              </a: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为</a:t>
              </a:r>
              <a:r>
                <a:rPr lang="zh-CN" altLang="en-US" sz="2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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上的正规语言，则    </a:t>
              </a: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=</a:t>
              </a:r>
              <a:r>
                <a:rPr lang="en-US" altLang="zh-CN" sz="2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*</a:t>
              </a:r>
              <a:r>
                <a:rPr lang="en-US" altLang="zh-CN" sz="2800" i="0">
                  <a:latin typeface="Arial" pitchFamily="34" charset="0"/>
                  <a:ea typeface="楷体_GB2312" pitchFamily="49" charset="-122"/>
                  <a:cs typeface="Arial" pitchFamily="34" charset="0"/>
                  <a:sym typeface="Symbol" pitchFamily="18" charset="2"/>
                </a:rPr>
                <a:t>–</a:t>
              </a: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也是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正规语言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</a:t>
              </a: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</a:t>
              </a:r>
            </a:p>
          </p:txBody>
        </p:sp>
        <p:grpSp>
          <p:nvGrpSpPr>
            <p:cNvPr id="160777" name="Group 9"/>
            <p:cNvGrpSpPr>
              <a:grpSpLocks/>
            </p:cNvGrpSpPr>
            <p:nvPr/>
          </p:nvGrpSpPr>
          <p:grpSpPr bwMode="auto">
            <a:xfrm>
              <a:off x="4115" y="1449"/>
              <a:ext cx="253" cy="375"/>
              <a:chOff x="960" y="3808"/>
              <a:chExt cx="253" cy="375"/>
            </a:xfrm>
          </p:grpSpPr>
          <p:sp>
            <p:nvSpPr>
              <p:cNvPr id="160778" name="Rectangle 10"/>
              <p:cNvSpPr>
                <a:spLocks noChangeArrowheads="1"/>
              </p:cNvSpPr>
              <p:nvPr/>
            </p:nvSpPr>
            <p:spPr bwMode="auto">
              <a:xfrm>
                <a:off x="960" y="3856"/>
                <a:ext cx="25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800">
                    <a:latin typeface="Arial" pitchFamily="34" charset="0"/>
                    <a:ea typeface="楷体_GB2312" pitchFamily="49" charset="-122"/>
                    <a:sym typeface="Symbol" pitchFamily="18" charset="2"/>
                  </a:rPr>
                  <a:t>L</a:t>
                </a:r>
              </a:p>
            </p:txBody>
          </p:sp>
          <p:sp>
            <p:nvSpPr>
              <p:cNvPr id="160779" name="Rectangle 11"/>
              <p:cNvSpPr>
                <a:spLocks noChangeArrowheads="1"/>
              </p:cNvSpPr>
              <p:nvPr/>
            </p:nvSpPr>
            <p:spPr bwMode="auto">
              <a:xfrm>
                <a:off x="960" y="3808"/>
                <a:ext cx="2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800">
                    <a:latin typeface="Arial" pitchFamily="34" charset="0"/>
                    <a:ea typeface="楷体_GB2312" pitchFamily="49" charset="-122"/>
                    <a:cs typeface="Arial" pitchFamily="34" charset="0"/>
                    <a:sym typeface="Symbol" pitchFamily="18" charset="2"/>
                  </a:rPr>
                  <a:t>¯</a:t>
                </a:r>
              </a:p>
            </p:txBody>
          </p:sp>
        </p:grpSp>
      </p:grpSp>
      <p:grpSp>
        <p:nvGrpSpPr>
          <p:cNvPr id="160780" name="Group 12"/>
          <p:cNvGrpSpPr>
            <a:grpSpLocks/>
          </p:cNvGrpSpPr>
          <p:nvPr/>
        </p:nvGrpSpPr>
        <p:grpSpPr bwMode="auto">
          <a:xfrm>
            <a:off x="762000" y="3276600"/>
            <a:ext cx="8229600" cy="3111500"/>
            <a:chOff x="480" y="2064"/>
            <a:chExt cx="5184" cy="1960"/>
          </a:xfrm>
        </p:grpSpPr>
        <p:sp>
          <p:nvSpPr>
            <p:cNvPr id="160781" name="Rectangle 13"/>
            <p:cNvSpPr>
              <a:spLocks noChangeArrowheads="1"/>
            </p:cNvSpPr>
            <p:nvPr/>
          </p:nvSpPr>
          <p:spPr bwMode="auto">
            <a:xfrm>
              <a:off x="480" y="2064"/>
              <a:ext cx="5184" cy="1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Symbol" pitchFamily="18" charset="2"/>
                <a:buChar char="-"/>
              </a:pP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</a:t>
              </a:r>
              <a:r>
                <a:rPr lang="zh-CN" altLang="en-US" sz="2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证明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因为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为正规语言，所以存在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     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DFA  A =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Q,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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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q</a:t>
              </a:r>
              <a:r>
                <a:rPr lang="en-US" altLang="zh-CN" sz="28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0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F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，使得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L(A)=L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 </a:t>
              </a: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10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现构造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DFA  B =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Q,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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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q</a:t>
              </a:r>
              <a:r>
                <a:rPr lang="en-US" altLang="zh-CN" sz="28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0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Q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cs typeface="Arial" pitchFamily="34" charset="0"/>
                </a:rPr>
                <a:t>–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F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，则有</a:t>
              </a:r>
            </a:p>
            <a:p>
              <a:pPr>
                <a:buFont typeface="Wingdings" pitchFamily="2" charset="2"/>
                <a:buNone/>
              </a:pPr>
              <a:endParaRPr lang="zh-CN" altLang="en-US" sz="10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      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L(B)   </a:t>
              </a: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iff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(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q</a:t>
              </a:r>
              <a:r>
                <a:rPr lang="en-US" altLang="zh-CN" sz="28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0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w) 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Q – F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</a:t>
              </a: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iff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w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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L(A)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</a:t>
              </a:r>
            </a:p>
            <a:p>
              <a:pPr>
                <a:buFont typeface="Wingdings" pitchFamily="2" charset="2"/>
                <a:buNone/>
              </a:pPr>
              <a:endParaRPr lang="en-US" altLang="zh-CN" sz="10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即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L(B)=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*–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L(A) =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*–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L=     .  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所以，  为正规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语言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</a:t>
              </a:r>
            </a:p>
          </p:txBody>
        </p:sp>
        <p:grpSp>
          <p:nvGrpSpPr>
            <p:cNvPr id="160782" name="Group 14"/>
            <p:cNvGrpSpPr>
              <a:grpSpLocks/>
            </p:cNvGrpSpPr>
            <p:nvPr/>
          </p:nvGrpSpPr>
          <p:grpSpPr bwMode="auto">
            <a:xfrm>
              <a:off x="4567" y="3424"/>
              <a:ext cx="253" cy="375"/>
              <a:chOff x="1687" y="3808"/>
              <a:chExt cx="253" cy="375"/>
            </a:xfrm>
          </p:grpSpPr>
          <p:sp>
            <p:nvSpPr>
              <p:cNvPr id="160783" name="Rectangle 15"/>
              <p:cNvSpPr>
                <a:spLocks noChangeArrowheads="1"/>
              </p:cNvSpPr>
              <p:nvPr/>
            </p:nvSpPr>
            <p:spPr bwMode="auto">
              <a:xfrm>
                <a:off x="1687" y="3856"/>
                <a:ext cx="25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8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sym typeface="Symbol" pitchFamily="18" charset="2"/>
                  </a:rPr>
                  <a:t>L</a:t>
                </a:r>
              </a:p>
            </p:txBody>
          </p:sp>
          <p:sp>
            <p:nvSpPr>
              <p:cNvPr id="160784" name="Rectangle 16"/>
              <p:cNvSpPr>
                <a:spLocks noChangeArrowheads="1"/>
              </p:cNvSpPr>
              <p:nvPr/>
            </p:nvSpPr>
            <p:spPr bwMode="auto">
              <a:xfrm>
                <a:off x="1687" y="3808"/>
                <a:ext cx="2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8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cs typeface="Arial" pitchFamily="34" charset="0"/>
                    <a:sym typeface="Symbol" pitchFamily="18" charset="2"/>
                  </a:rPr>
                  <a:t>¯</a:t>
                </a:r>
              </a:p>
            </p:txBody>
          </p:sp>
        </p:grpSp>
        <p:grpSp>
          <p:nvGrpSpPr>
            <p:cNvPr id="160785" name="Group 17"/>
            <p:cNvGrpSpPr>
              <a:grpSpLocks/>
            </p:cNvGrpSpPr>
            <p:nvPr/>
          </p:nvGrpSpPr>
          <p:grpSpPr bwMode="auto">
            <a:xfrm>
              <a:off x="3463" y="3417"/>
              <a:ext cx="253" cy="375"/>
              <a:chOff x="1687" y="3808"/>
              <a:chExt cx="253" cy="375"/>
            </a:xfrm>
          </p:grpSpPr>
          <p:sp>
            <p:nvSpPr>
              <p:cNvPr id="160786" name="Rectangle 18"/>
              <p:cNvSpPr>
                <a:spLocks noChangeArrowheads="1"/>
              </p:cNvSpPr>
              <p:nvPr/>
            </p:nvSpPr>
            <p:spPr bwMode="auto">
              <a:xfrm>
                <a:off x="1687" y="3856"/>
                <a:ext cx="25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8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sym typeface="Symbol" pitchFamily="18" charset="2"/>
                  </a:rPr>
                  <a:t>L</a:t>
                </a:r>
              </a:p>
            </p:txBody>
          </p:sp>
          <p:sp>
            <p:nvSpPr>
              <p:cNvPr id="160787" name="Rectangle 19"/>
              <p:cNvSpPr>
                <a:spLocks noChangeArrowheads="1"/>
              </p:cNvSpPr>
              <p:nvPr/>
            </p:nvSpPr>
            <p:spPr bwMode="auto">
              <a:xfrm>
                <a:off x="1687" y="3808"/>
                <a:ext cx="2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8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cs typeface="Arial" pitchFamily="34" charset="0"/>
                    <a:sym typeface="Symbol" pitchFamily="18" charset="2"/>
                  </a:rPr>
                  <a:t>¯</a:t>
                </a:r>
              </a:p>
            </p:txBody>
          </p:sp>
        </p:grpSp>
      </p:grpSp>
      <p:sp>
        <p:nvSpPr>
          <p:cNvPr id="160788" name="Rectangle 20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29D692-355D-D94B-B396-5E20AF06A06D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24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0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88" name="Rectangle 20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29D692-355D-D94B-B396-5E20AF06A06D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25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9E23A2-1F1C-F343-930D-D9A163ED2540}"/>
              </a:ext>
            </a:extLst>
          </p:cNvPr>
          <p:cNvSpPr txBox="1"/>
          <p:nvPr/>
        </p:nvSpPr>
        <p:spPr>
          <a:xfrm>
            <a:off x="611560" y="1268760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95A5B6-B81C-BA4B-8178-96A4BCB8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6468"/>
            <a:ext cx="6840760" cy="2446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443427-DA3B-C547-A2CB-BDE9C405F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77151"/>
            <a:ext cx="4464496" cy="2541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8C26D3-FF65-A449-BF7E-F702EE8CE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84" y="4313517"/>
            <a:ext cx="6386649" cy="23502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1C95ADA-6A11-0B45-9EE6-126731760C90}"/>
              </a:ext>
            </a:extLst>
          </p:cNvPr>
          <p:cNvGrpSpPr/>
          <p:nvPr/>
        </p:nvGrpSpPr>
        <p:grpSpPr>
          <a:xfrm>
            <a:off x="2339752" y="2303718"/>
            <a:ext cx="4037141" cy="1869598"/>
            <a:chOff x="2339752" y="2303718"/>
            <a:chExt cx="4037141" cy="186959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BE88C5A-E5E9-114C-B6EE-0F9DE5A73150}"/>
                </a:ext>
              </a:extLst>
            </p:cNvPr>
            <p:cNvSpPr/>
            <p:nvPr/>
          </p:nvSpPr>
          <p:spPr bwMode="auto">
            <a:xfrm>
              <a:off x="2961923" y="3162723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AEB85BC-6CE3-0845-9A31-540D39B35840}"/>
                </a:ext>
              </a:extLst>
            </p:cNvPr>
            <p:cNvSpPr/>
            <p:nvPr/>
          </p:nvSpPr>
          <p:spPr bwMode="auto">
            <a:xfrm>
              <a:off x="4258674" y="3162723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A2DB18B-8F34-9F4C-A3E0-38017A2E5BE5}"/>
                </a:ext>
              </a:extLst>
            </p:cNvPr>
            <p:cNvSpPr/>
            <p:nvPr/>
          </p:nvSpPr>
          <p:spPr bwMode="auto">
            <a:xfrm>
              <a:off x="5555425" y="3162723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C700537-E077-2943-9377-90A9218BB03C}"/>
                </a:ext>
              </a:extLst>
            </p:cNvPr>
            <p:cNvSpPr/>
            <p:nvPr/>
          </p:nvSpPr>
          <p:spPr bwMode="auto">
            <a:xfrm>
              <a:off x="5581422" y="3187774"/>
              <a:ext cx="372556" cy="37119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40E0040-F1C7-E24F-A35E-EEB28787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5142" y="3310388"/>
              <a:ext cx="1285607" cy="17285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EFD6FDEF-7CFF-8D42-A7D5-E3CE1941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5437" y="3302163"/>
              <a:ext cx="1285607" cy="17432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D8358B3-4229-8A4D-BE94-222C94CBD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64508" y="3302163"/>
              <a:ext cx="1212385" cy="163010"/>
            </a:xfrm>
            <a:prstGeom prst="rect">
              <a:avLst/>
            </a:prstGeom>
          </p:spPr>
        </p:pic>
        <p:cxnSp>
          <p:nvCxnSpPr>
            <p:cNvPr id="29" name="直线箭头连接符 28">
              <a:extLst>
                <a:ext uri="{FF2B5EF4-FFF2-40B4-BE49-F238E27FC236}">
                  <a16:creationId xmlns:a16="http://schemas.microsoft.com/office/drawing/2014/main" id="{9434E768-0231-754D-8B20-F2928B8F20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39752" y="3378746"/>
              <a:ext cx="62217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直线箭头连接符 29">
              <a:extLst>
                <a:ext uri="{FF2B5EF4-FFF2-40B4-BE49-F238E27FC236}">
                  <a16:creationId xmlns:a16="http://schemas.microsoft.com/office/drawing/2014/main" id="{371A1DB6-0D03-2940-B093-95D545B2CDF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93971" y="3378746"/>
              <a:ext cx="864703" cy="9844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直线箭头连接符 30">
              <a:extLst>
                <a:ext uri="{FF2B5EF4-FFF2-40B4-BE49-F238E27FC236}">
                  <a16:creationId xmlns:a16="http://schemas.microsoft.com/office/drawing/2014/main" id="{CC72D0AE-4E7B-2F49-B55E-00FEFC0296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9761" y="3378746"/>
              <a:ext cx="864703" cy="9844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" name="弧 31">
              <a:extLst>
                <a:ext uri="{FF2B5EF4-FFF2-40B4-BE49-F238E27FC236}">
                  <a16:creationId xmlns:a16="http://schemas.microsoft.com/office/drawing/2014/main" id="{C2135A72-EA97-5B4B-8AE2-1729A31EBAB0}"/>
                </a:ext>
              </a:extLst>
            </p:cNvPr>
            <p:cNvSpPr/>
            <p:nvPr/>
          </p:nvSpPr>
          <p:spPr bwMode="auto">
            <a:xfrm rot="11190199">
              <a:off x="2991751" y="2768622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ADD1F90-3813-FF4E-B610-C5A935F28A31}"/>
                </a:ext>
              </a:extLst>
            </p:cNvPr>
            <p:cNvSpPr txBox="1"/>
            <p:nvPr/>
          </p:nvSpPr>
          <p:spPr>
            <a:xfrm>
              <a:off x="3699785" y="3058162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76D75FA-1D8C-444C-841C-D99897F8C056}"/>
                </a:ext>
              </a:extLst>
            </p:cNvPr>
            <p:cNvSpPr txBox="1"/>
            <p:nvPr/>
          </p:nvSpPr>
          <p:spPr>
            <a:xfrm>
              <a:off x="5009584" y="3047991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754CF52-8048-0243-97A9-7E9B1B020457}"/>
                </a:ext>
              </a:extLst>
            </p:cNvPr>
            <p:cNvSpPr txBox="1"/>
            <p:nvPr/>
          </p:nvSpPr>
          <p:spPr>
            <a:xfrm>
              <a:off x="2855460" y="2303718"/>
              <a:ext cx="644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2" name="任意形状 41">
              <a:extLst>
                <a:ext uri="{FF2B5EF4-FFF2-40B4-BE49-F238E27FC236}">
                  <a16:creationId xmlns:a16="http://schemas.microsoft.com/office/drawing/2014/main" id="{00A23D24-F3B3-FD44-98EB-3CADA0141F24}"/>
                </a:ext>
              </a:extLst>
            </p:cNvPr>
            <p:cNvSpPr/>
            <p:nvPr/>
          </p:nvSpPr>
          <p:spPr bwMode="auto">
            <a:xfrm>
              <a:off x="4602373" y="3530600"/>
              <a:ext cx="1007533" cy="288149"/>
            </a:xfrm>
            <a:custGeom>
              <a:avLst/>
              <a:gdLst>
                <a:gd name="connsiteX0" fmla="*/ 1007533 w 1007533"/>
                <a:gd name="connsiteY0" fmla="*/ 0 h 288149"/>
                <a:gd name="connsiteX1" fmla="*/ 499533 w 1007533"/>
                <a:gd name="connsiteY1" fmla="*/ 287867 h 288149"/>
                <a:gd name="connsiteX2" fmla="*/ 0 w 1007533"/>
                <a:gd name="connsiteY2" fmla="*/ 42333 h 2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533" h="288149">
                  <a:moveTo>
                    <a:pt x="1007533" y="0"/>
                  </a:moveTo>
                  <a:cubicBezTo>
                    <a:pt x="837494" y="140406"/>
                    <a:pt x="667455" y="280812"/>
                    <a:pt x="499533" y="287867"/>
                  </a:cubicBezTo>
                  <a:cubicBezTo>
                    <a:pt x="331611" y="294922"/>
                    <a:pt x="165805" y="168627"/>
                    <a:pt x="0" y="42333"/>
                  </a:cubicBezTo>
                </a:path>
              </a:pathLst>
            </a:cu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3" name="任意形状 42">
              <a:extLst>
                <a:ext uri="{FF2B5EF4-FFF2-40B4-BE49-F238E27FC236}">
                  <a16:creationId xmlns:a16="http://schemas.microsoft.com/office/drawing/2014/main" id="{EF8A9F68-09C6-5C46-8BD4-3A76A52D69C5}"/>
                </a:ext>
              </a:extLst>
            </p:cNvPr>
            <p:cNvSpPr/>
            <p:nvPr/>
          </p:nvSpPr>
          <p:spPr bwMode="auto">
            <a:xfrm rot="10634568" flipH="1">
              <a:off x="3391853" y="2735096"/>
              <a:ext cx="2220374" cy="552001"/>
            </a:xfrm>
            <a:custGeom>
              <a:avLst/>
              <a:gdLst>
                <a:gd name="connsiteX0" fmla="*/ 1007533 w 1007533"/>
                <a:gd name="connsiteY0" fmla="*/ 0 h 288149"/>
                <a:gd name="connsiteX1" fmla="*/ 499533 w 1007533"/>
                <a:gd name="connsiteY1" fmla="*/ 287867 h 288149"/>
                <a:gd name="connsiteX2" fmla="*/ 0 w 1007533"/>
                <a:gd name="connsiteY2" fmla="*/ 42333 h 2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533" h="288149">
                  <a:moveTo>
                    <a:pt x="1007533" y="0"/>
                  </a:moveTo>
                  <a:cubicBezTo>
                    <a:pt x="837494" y="140406"/>
                    <a:pt x="667455" y="280812"/>
                    <a:pt x="499533" y="287867"/>
                  </a:cubicBezTo>
                  <a:cubicBezTo>
                    <a:pt x="331611" y="294922"/>
                    <a:pt x="165805" y="168627"/>
                    <a:pt x="0" y="42333"/>
                  </a:cubicBezTo>
                </a:path>
              </a:pathLst>
            </a:cu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B67571E-8E2B-2C4C-989C-D0DBBF176A77}"/>
                </a:ext>
              </a:extLst>
            </p:cNvPr>
            <p:cNvSpPr txBox="1"/>
            <p:nvPr/>
          </p:nvSpPr>
          <p:spPr>
            <a:xfrm>
              <a:off x="4396390" y="230371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91277D5-B829-4B42-9B48-C53ECFB5D33A}"/>
                </a:ext>
              </a:extLst>
            </p:cNvPr>
            <p:cNvSpPr txBox="1"/>
            <p:nvPr/>
          </p:nvSpPr>
          <p:spPr>
            <a:xfrm>
              <a:off x="4998127" y="3773206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9" name="弧 68">
              <a:extLst>
                <a:ext uri="{FF2B5EF4-FFF2-40B4-BE49-F238E27FC236}">
                  <a16:creationId xmlns:a16="http://schemas.microsoft.com/office/drawing/2014/main" id="{970DB7F5-0252-AA4D-9FC6-E375E2C97544}"/>
                </a:ext>
              </a:extLst>
            </p:cNvPr>
            <p:cNvSpPr/>
            <p:nvPr/>
          </p:nvSpPr>
          <p:spPr bwMode="auto">
            <a:xfrm rot="1060859">
              <a:off x="4200901" y="3546648"/>
              <a:ext cx="401507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18069FA-EAC7-AA4D-A4FE-B62CFEE47177}"/>
                </a:ext>
              </a:extLst>
            </p:cNvPr>
            <p:cNvSpPr txBox="1"/>
            <p:nvPr/>
          </p:nvSpPr>
          <p:spPr>
            <a:xfrm>
              <a:off x="3914881" y="3583461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B10A122-7F78-CB47-812A-2A1ADF79E321}"/>
              </a:ext>
            </a:extLst>
          </p:cNvPr>
          <p:cNvGrpSpPr/>
          <p:nvPr/>
        </p:nvGrpSpPr>
        <p:grpSpPr>
          <a:xfrm>
            <a:off x="2366710" y="4785228"/>
            <a:ext cx="4037141" cy="1869598"/>
            <a:chOff x="2366710" y="4785228"/>
            <a:chExt cx="4037141" cy="1869598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1120C510-558E-7045-B4E8-FD3585BCA675}"/>
                </a:ext>
              </a:extLst>
            </p:cNvPr>
            <p:cNvSpPr/>
            <p:nvPr/>
          </p:nvSpPr>
          <p:spPr bwMode="auto">
            <a:xfrm>
              <a:off x="2988881" y="5644233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6EC57C13-2BD0-3146-988B-C87E2324CFC4}"/>
                </a:ext>
              </a:extLst>
            </p:cNvPr>
            <p:cNvSpPr/>
            <p:nvPr/>
          </p:nvSpPr>
          <p:spPr bwMode="auto">
            <a:xfrm>
              <a:off x="4285632" y="5644233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8279BBD5-381C-D748-B226-EBADC30DF53B}"/>
                </a:ext>
              </a:extLst>
            </p:cNvPr>
            <p:cNvSpPr/>
            <p:nvPr/>
          </p:nvSpPr>
          <p:spPr bwMode="auto">
            <a:xfrm>
              <a:off x="5582383" y="5644233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EE37825-7B95-F840-8704-3BA190FD456F}"/>
                </a:ext>
              </a:extLst>
            </p:cNvPr>
            <p:cNvSpPr/>
            <p:nvPr/>
          </p:nvSpPr>
          <p:spPr bwMode="auto">
            <a:xfrm>
              <a:off x="4313338" y="5660360"/>
              <a:ext cx="386649" cy="399791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5984D870-4311-8E46-868E-6CD5DFE7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5776" y="5783673"/>
              <a:ext cx="1285607" cy="172855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8728EF44-86B0-A041-883D-1CA58AC9F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2395" y="5783673"/>
              <a:ext cx="1285607" cy="174320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23D39178-EA4D-464D-A9D4-EEE33ABD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91466" y="5783673"/>
              <a:ext cx="1212385" cy="163010"/>
            </a:xfrm>
            <a:prstGeom prst="rect">
              <a:avLst/>
            </a:prstGeom>
          </p:spPr>
        </p:pic>
        <p:cxnSp>
          <p:nvCxnSpPr>
            <p:cNvPr id="55" name="直线箭头连接符 54">
              <a:extLst>
                <a:ext uri="{FF2B5EF4-FFF2-40B4-BE49-F238E27FC236}">
                  <a16:creationId xmlns:a16="http://schemas.microsoft.com/office/drawing/2014/main" id="{920C9FF3-135A-B34D-84E2-701AE9B41F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66710" y="5860256"/>
              <a:ext cx="62217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71350D95-C1F4-1D41-97AA-EA1F6FF26A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20929" y="5860256"/>
              <a:ext cx="864703" cy="9844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629DF22D-F7A3-6B4D-AE54-FE28D547CA4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16719" y="5860256"/>
              <a:ext cx="864703" cy="9844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8" name="弧 57">
              <a:extLst>
                <a:ext uri="{FF2B5EF4-FFF2-40B4-BE49-F238E27FC236}">
                  <a16:creationId xmlns:a16="http://schemas.microsoft.com/office/drawing/2014/main" id="{77B71F14-F8B7-6D40-82F4-AC778D9CDDC3}"/>
                </a:ext>
              </a:extLst>
            </p:cNvPr>
            <p:cNvSpPr/>
            <p:nvPr/>
          </p:nvSpPr>
          <p:spPr bwMode="auto">
            <a:xfrm rot="11190199">
              <a:off x="3018709" y="5250132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E1DBDAD-8027-E747-8FBF-C5C840A38300}"/>
                </a:ext>
              </a:extLst>
            </p:cNvPr>
            <p:cNvSpPr txBox="1"/>
            <p:nvPr/>
          </p:nvSpPr>
          <p:spPr>
            <a:xfrm>
              <a:off x="3726743" y="5539672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87C07A12-38A9-AD47-A3DF-8968B1062B7E}"/>
                </a:ext>
              </a:extLst>
            </p:cNvPr>
            <p:cNvSpPr txBox="1"/>
            <p:nvPr/>
          </p:nvSpPr>
          <p:spPr>
            <a:xfrm>
              <a:off x="5036542" y="5529501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6ECFA09-70AA-B64C-A7C0-A791708F58A8}"/>
                </a:ext>
              </a:extLst>
            </p:cNvPr>
            <p:cNvSpPr txBox="1"/>
            <p:nvPr/>
          </p:nvSpPr>
          <p:spPr>
            <a:xfrm>
              <a:off x="2882418" y="4785228"/>
              <a:ext cx="644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3" name="任意形状 62">
              <a:extLst>
                <a:ext uri="{FF2B5EF4-FFF2-40B4-BE49-F238E27FC236}">
                  <a16:creationId xmlns:a16="http://schemas.microsoft.com/office/drawing/2014/main" id="{A556BDE1-E077-D943-807E-82F9B4782B55}"/>
                </a:ext>
              </a:extLst>
            </p:cNvPr>
            <p:cNvSpPr/>
            <p:nvPr/>
          </p:nvSpPr>
          <p:spPr bwMode="auto">
            <a:xfrm>
              <a:off x="4629331" y="6012110"/>
              <a:ext cx="1007533" cy="288149"/>
            </a:xfrm>
            <a:custGeom>
              <a:avLst/>
              <a:gdLst>
                <a:gd name="connsiteX0" fmla="*/ 1007533 w 1007533"/>
                <a:gd name="connsiteY0" fmla="*/ 0 h 288149"/>
                <a:gd name="connsiteX1" fmla="*/ 499533 w 1007533"/>
                <a:gd name="connsiteY1" fmla="*/ 287867 h 288149"/>
                <a:gd name="connsiteX2" fmla="*/ 0 w 1007533"/>
                <a:gd name="connsiteY2" fmla="*/ 42333 h 2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533" h="288149">
                  <a:moveTo>
                    <a:pt x="1007533" y="0"/>
                  </a:moveTo>
                  <a:cubicBezTo>
                    <a:pt x="837494" y="140406"/>
                    <a:pt x="667455" y="280812"/>
                    <a:pt x="499533" y="287867"/>
                  </a:cubicBezTo>
                  <a:cubicBezTo>
                    <a:pt x="331611" y="294922"/>
                    <a:pt x="165805" y="168627"/>
                    <a:pt x="0" y="42333"/>
                  </a:cubicBezTo>
                </a:path>
              </a:pathLst>
            </a:cu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4" name="任意形状 63">
              <a:extLst>
                <a:ext uri="{FF2B5EF4-FFF2-40B4-BE49-F238E27FC236}">
                  <a16:creationId xmlns:a16="http://schemas.microsoft.com/office/drawing/2014/main" id="{8B803BE2-98E9-2A49-9550-20E250301396}"/>
                </a:ext>
              </a:extLst>
            </p:cNvPr>
            <p:cNvSpPr/>
            <p:nvPr/>
          </p:nvSpPr>
          <p:spPr bwMode="auto">
            <a:xfrm rot="10634568" flipH="1">
              <a:off x="3418811" y="5216606"/>
              <a:ext cx="2220374" cy="552001"/>
            </a:xfrm>
            <a:custGeom>
              <a:avLst/>
              <a:gdLst>
                <a:gd name="connsiteX0" fmla="*/ 1007533 w 1007533"/>
                <a:gd name="connsiteY0" fmla="*/ 0 h 288149"/>
                <a:gd name="connsiteX1" fmla="*/ 499533 w 1007533"/>
                <a:gd name="connsiteY1" fmla="*/ 287867 h 288149"/>
                <a:gd name="connsiteX2" fmla="*/ 0 w 1007533"/>
                <a:gd name="connsiteY2" fmla="*/ 42333 h 288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7533" h="288149">
                  <a:moveTo>
                    <a:pt x="1007533" y="0"/>
                  </a:moveTo>
                  <a:cubicBezTo>
                    <a:pt x="837494" y="140406"/>
                    <a:pt x="667455" y="280812"/>
                    <a:pt x="499533" y="287867"/>
                  </a:cubicBezTo>
                  <a:cubicBezTo>
                    <a:pt x="331611" y="294922"/>
                    <a:pt x="165805" y="168627"/>
                    <a:pt x="0" y="42333"/>
                  </a:cubicBezTo>
                </a:path>
              </a:pathLst>
            </a:cu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95B72AA7-9CEA-494A-959F-BAABD7C86146}"/>
                </a:ext>
              </a:extLst>
            </p:cNvPr>
            <p:cNvSpPr txBox="1"/>
            <p:nvPr/>
          </p:nvSpPr>
          <p:spPr>
            <a:xfrm>
              <a:off x="4423348" y="478522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3EB7D5E3-7857-C64C-801A-D33F6DC24200}"/>
                </a:ext>
              </a:extLst>
            </p:cNvPr>
            <p:cNvSpPr txBox="1"/>
            <p:nvPr/>
          </p:nvSpPr>
          <p:spPr>
            <a:xfrm>
              <a:off x="5025085" y="6254716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9273CC0-ED1B-744F-927D-F5629F5BB4A0}"/>
                </a:ext>
              </a:extLst>
            </p:cNvPr>
            <p:cNvSpPr/>
            <p:nvPr/>
          </p:nvSpPr>
          <p:spPr bwMode="auto">
            <a:xfrm>
              <a:off x="3018036" y="5660360"/>
              <a:ext cx="386649" cy="399791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1" name="弧 70">
              <a:extLst>
                <a:ext uri="{FF2B5EF4-FFF2-40B4-BE49-F238E27FC236}">
                  <a16:creationId xmlns:a16="http://schemas.microsoft.com/office/drawing/2014/main" id="{6B4DB688-8495-5846-BEA5-1F2A6B3C3562}"/>
                </a:ext>
              </a:extLst>
            </p:cNvPr>
            <p:cNvSpPr/>
            <p:nvPr/>
          </p:nvSpPr>
          <p:spPr bwMode="auto">
            <a:xfrm rot="1060859">
              <a:off x="4227637" y="6042315"/>
              <a:ext cx="401507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E82CC8D6-8703-B54B-93C8-D2B20DEA4F3D}"/>
                </a:ext>
              </a:extLst>
            </p:cNvPr>
            <p:cNvSpPr txBox="1"/>
            <p:nvPr/>
          </p:nvSpPr>
          <p:spPr>
            <a:xfrm>
              <a:off x="3941617" y="6079128"/>
              <a:ext cx="2160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6595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88" name="Rectangle 20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29D692-355D-D94B-B396-5E20AF06A06D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26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3FF24-3336-BF4A-BBB2-1274C617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9144000" cy="5838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00D19D-4782-634E-9482-70CB60E5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0" y="2360948"/>
            <a:ext cx="4968552" cy="232270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F29BABE0-7126-C543-B285-CF26CC133CB0}"/>
              </a:ext>
            </a:extLst>
          </p:cNvPr>
          <p:cNvGrpSpPr/>
          <p:nvPr/>
        </p:nvGrpSpPr>
        <p:grpSpPr>
          <a:xfrm>
            <a:off x="2321654" y="3109814"/>
            <a:ext cx="4401896" cy="2888243"/>
            <a:chOff x="2321654" y="3109814"/>
            <a:chExt cx="4401896" cy="2888243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79E5E00F-3DB4-1149-BC8E-3D72A94045AA}"/>
                </a:ext>
              </a:extLst>
            </p:cNvPr>
            <p:cNvSpPr/>
            <p:nvPr/>
          </p:nvSpPr>
          <p:spPr bwMode="auto">
            <a:xfrm>
              <a:off x="2943825" y="3783949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9F6C85F0-3CDF-5D4A-82C6-F14596F66000}"/>
                </a:ext>
              </a:extLst>
            </p:cNvPr>
            <p:cNvSpPr/>
            <p:nvPr/>
          </p:nvSpPr>
          <p:spPr bwMode="auto">
            <a:xfrm>
              <a:off x="4240576" y="3783949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B44F6994-C743-464F-8707-D69CC99805A6}"/>
                </a:ext>
              </a:extLst>
            </p:cNvPr>
            <p:cNvSpPr/>
            <p:nvPr/>
          </p:nvSpPr>
          <p:spPr bwMode="auto">
            <a:xfrm>
              <a:off x="5537327" y="3783949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B11A8451-7996-D344-AAF6-BDC0C76A30DE}"/>
                </a:ext>
              </a:extLst>
            </p:cNvPr>
            <p:cNvSpPr/>
            <p:nvPr/>
          </p:nvSpPr>
          <p:spPr bwMode="auto">
            <a:xfrm>
              <a:off x="5604736" y="3838669"/>
              <a:ext cx="297230" cy="318117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B7E53752-FFE7-6F4D-811D-9D8F4DAF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7044" y="3931614"/>
              <a:ext cx="1285607" cy="172855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F2A29526-1417-0B4B-9384-D21DE911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7339" y="3923389"/>
              <a:ext cx="1285607" cy="174320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8C60FBC4-4168-3549-8F9E-37D2964C6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6410" y="3923389"/>
              <a:ext cx="1212385" cy="163010"/>
            </a:xfrm>
            <a:prstGeom prst="rect">
              <a:avLst/>
            </a:prstGeom>
          </p:spPr>
        </p:pic>
        <p:cxnSp>
          <p:nvCxnSpPr>
            <p:cNvPr id="77" name="直线箭头连接符 76">
              <a:extLst>
                <a:ext uri="{FF2B5EF4-FFF2-40B4-BE49-F238E27FC236}">
                  <a16:creationId xmlns:a16="http://schemas.microsoft.com/office/drawing/2014/main" id="{E169010F-2A36-764D-93A0-45B19AD8262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21654" y="3999972"/>
              <a:ext cx="622171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8" name="直线箭头连接符 77">
              <a:extLst>
                <a:ext uri="{FF2B5EF4-FFF2-40B4-BE49-F238E27FC236}">
                  <a16:creationId xmlns:a16="http://schemas.microsoft.com/office/drawing/2014/main" id="{72687B23-2A7E-184E-95F6-6405AB81F4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75873" y="3999972"/>
              <a:ext cx="864703" cy="9844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直线箭头连接符 78">
              <a:extLst>
                <a:ext uri="{FF2B5EF4-FFF2-40B4-BE49-F238E27FC236}">
                  <a16:creationId xmlns:a16="http://schemas.microsoft.com/office/drawing/2014/main" id="{77A2066A-C7A5-1044-8284-13075A5478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71663" y="3999972"/>
              <a:ext cx="864703" cy="9844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0" name="弧 79">
              <a:extLst>
                <a:ext uri="{FF2B5EF4-FFF2-40B4-BE49-F238E27FC236}">
                  <a16:creationId xmlns:a16="http://schemas.microsoft.com/office/drawing/2014/main" id="{BF955255-5C4E-5F4D-8C1F-AE525EF07F8E}"/>
                </a:ext>
              </a:extLst>
            </p:cNvPr>
            <p:cNvSpPr/>
            <p:nvPr/>
          </p:nvSpPr>
          <p:spPr bwMode="auto">
            <a:xfrm rot="11190199">
              <a:off x="2973653" y="3389848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1CC3556-8FA0-DE4C-9813-FB0D4E22FFD7}"/>
                </a:ext>
              </a:extLst>
            </p:cNvPr>
            <p:cNvSpPr/>
            <p:nvPr/>
          </p:nvSpPr>
          <p:spPr bwMode="auto">
            <a:xfrm>
              <a:off x="4887990" y="4797152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91" name="直线箭头连接符 90">
              <a:extLst>
                <a:ext uri="{FF2B5EF4-FFF2-40B4-BE49-F238E27FC236}">
                  <a16:creationId xmlns:a16="http://schemas.microsoft.com/office/drawing/2014/main" id="{62DD3312-E46A-7846-AA0F-C2B4FAA7BBA8}"/>
                </a:ext>
              </a:extLst>
            </p:cNvPr>
            <p:cNvCxnSpPr>
              <a:cxnSpLocks/>
              <a:stCxn id="71" idx="4"/>
              <a:endCxn id="90" idx="1"/>
            </p:cNvCxnSpPr>
            <p:nvPr/>
          </p:nvCxnSpPr>
          <p:spPr bwMode="auto">
            <a:xfrm>
              <a:off x="4456600" y="4215997"/>
              <a:ext cx="494662" cy="644427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直线箭头连接符 91">
              <a:extLst>
                <a:ext uri="{FF2B5EF4-FFF2-40B4-BE49-F238E27FC236}">
                  <a16:creationId xmlns:a16="http://schemas.microsoft.com/office/drawing/2014/main" id="{73BE2587-2CE6-B949-A85B-75E595BEBF62}"/>
                </a:ext>
              </a:extLst>
            </p:cNvPr>
            <p:cNvCxnSpPr>
              <a:cxnSpLocks/>
              <a:stCxn id="72" idx="4"/>
              <a:endCxn id="90" idx="7"/>
            </p:cNvCxnSpPr>
            <p:nvPr/>
          </p:nvCxnSpPr>
          <p:spPr bwMode="auto">
            <a:xfrm flipH="1">
              <a:off x="5256766" y="4215997"/>
              <a:ext cx="496585" cy="644427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AF35596-3655-8142-A46A-5C822315D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5186" y="4926750"/>
              <a:ext cx="1195520" cy="160742"/>
            </a:xfrm>
            <a:prstGeom prst="rect">
              <a:avLst/>
            </a:prstGeom>
          </p:spPr>
        </p:pic>
        <p:sp>
          <p:nvSpPr>
            <p:cNvPr id="93" name="弧 92">
              <a:extLst>
                <a:ext uri="{FF2B5EF4-FFF2-40B4-BE49-F238E27FC236}">
                  <a16:creationId xmlns:a16="http://schemas.microsoft.com/office/drawing/2014/main" id="{3E4107E9-68C1-F445-B38B-164922BBB6A9}"/>
                </a:ext>
              </a:extLst>
            </p:cNvPr>
            <p:cNvSpPr/>
            <p:nvPr/>
          </p:nvSpPr>
          <p:spPr bwMode="auto">
            <a:xfrm rot="825299">
              <a:off x="4907876" y="5229179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57AEEA5-476E-E142-90AC-E99316F4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58590" y="3109814"/>
              <a:ext cx="1422400" cy="1524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1487F4B-8BCA-634B-8EBE-CD80853B8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09725" y="3703014"/>
              <a:ext cx="1397000" cy="2286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21280C5-4642-A240-AB39-49B8E84A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31178" y="3703014"/>
              <a:ext cx="1397000" cy="228600"/>
            </a:xfrm>
            <a:prstGeom prst="rect">
              <a:avLst/>
            </a:prstGeom>
          </p:spPr>
        </p:pic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B0C7F124-F566-BE49-95B3-4D6D08E6B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5664" y="4507748"/>
              <a:ext cx="1422400" cy="1524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59275555-CD1B-7346-A4A4-1A5B44C2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34450" y="4441169"/>
              <a:ext cx="1689100" cy="2794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71FC02F-DA8C-4044-8742-5F529CD4A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8396" y="5718657"/>
              <a:ext cx="16891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96491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88" name="Rectangle 20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029D692-355D-D94B-B396-5E20AF06A06D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27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3FF24-3336-BF4A-BBB2-1274C617F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9144000" cy="583870"/>
          </a:xfrm>
          <a:prstGeom prst="rect">
            <a:avLst/>
          </a:prstGeom>
        </p:spPr>
      </p:pic>
      <p:sp>
        <p:nvSpPr>
          <p:cNvPr id="70" name="椭圆 69">
            <a:extLst>
              <a:ext uri="{FF2B5EF4-FFF2-40B4-BE49-F238E27FC236}">
                <a16:creationId xmlns:a16="http://schemas.microsoft.com/office/drawing/2014/main" id="{79E5E00F-3DB4-1149-BC8E-3D72A94045AA}"/>
              </a:ext>
            </a:extLst>
          </p:cNvPr>
          <p:cNvSpPr/>
          <p:nvPr/>
        </p:nvSpPr>
        <p:spPr bwMode="auto">
          <a:xfrm>
            <a:off x="2943825" y="3783949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9F6C85F0-3CDF-5D4A-82C6-F14596F66000}"/>
              </a:ext>
            </a:extLst>
          </p:cNvPr>
          <p:cNvSpPr/>
          <p:nvPr/>
        </p:nvSpPr>
        <p:spPr bwMode="auto">
          <a:xfrm>
            <a:off x="4240576" y="3783949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B44F6994-C743-464F-8707-D69CC99805A6}"/>
              </a:ext>
            </a:extLst>
          </p:cNvPr>
          <p:cNvSpPr/>
          <p:nvPr/>
        </p:nvSpPr>
        <p:spPr bwMode="auto">
          <a:xfrm>
            <a:off x="5537327" y="3783949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B7E53752-FFE7-6F4D-811D-9D8F4DAF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044" y="3931614"/>
            <a:ext cx="1285607" cy="172855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2A29526-1417-0B4B-9384-D21DE9117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339" y="3923389"/>
            <a:ext cx="1285607" cy="17432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8C60FBC4-4168-3549-8F9E-37D2964C6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410" y="3923389"/>
            <a:ext cx="1212385" cy="163010"/>
          </a:xfrm>
          <a:prstGeom prst="rect">
            <a:avLst/>
          </a:prstGeom>
        </p:spPr>
      </p:pic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E169010F-2A36-764D-93A0-45B19AD82621}"/>
              </a:ext>
            </a:extLst>
          </p:cNvPr>
          <p:cNvCxnSpPr>
            <a:cxnSpLocks/>
          </p:cNvCxnSpPr>
          <p:nvPr/>
        </p:nvCxnSpPr>
        <p:spPr bwMode="auto">
          <a:xfrm>
            <a:off x="2321654" y="3999972"/>
            <a:ext cx="622171" cy="0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72687B23-2A7E-184E-95F6-6405AB81F462}"/>
              </a:ext>
            </a:extLst>
          </p:cNvPr>
          <p:cNvCxnSpPr>
            <a:cxnSpLocks/>
          </p:cNvCxnSpPr>
          <p:nvPr/>
        </p:nvCxnSpPr>
        <p:spPr bwMode="auto">
          <a:xfrm>
            <a:off x="3375873" y="3999972"/>
            <a:ext cx="864703" cy="9844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77A2066A-C7A5-1044-8284-13075A5478F3}"/>
              </a:ext>
            </a:extLst>
          </p:cNvPr>
          <p:cNvCxnSpPr>
            <a:cxnSpLocks/>
          </p:cNvCxnSpPr>
          <p:nvPr/>
        </p:nvCxnSpPr>
        <p:spPr bwMode="auto">
          <a:xfrm>
            <a:off x="4671663" y="3999972"/>
            <a:ext cx="864703" cy="9844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弧 79">
            <a:extLst>
              <a:ext uri="{FF2B5EF4-FFF2-40B4-BE49-F238E27FC236}">
                <a16:creationId xmlns:a16="http://schemas.microsoft.com/office/drawing/2014/main" id="{BF955255-5C4E-5F4D-8C1F-AE525EF07F8E}"/>
              </a:ext>
            </a:extLst>
          </p:cNvPr>
          <p:cNvSpPr/>
          <p:nvPr/>
        </p:nvSpPr>
        <p:spPr bwMode="auto">
          <a:xfrm rot="11190199">
            <a:off x="2973653" y="3389848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01CC3556-8FA0-DE4C-9813-FB0D4E22FFD7}"/>
              </a:ext>
            </a:extLst>
          </p:cNvPr>
          <p:cNvSpPr/>
          <p:nvPr/>
        </p:nvSpPr>
        <p:spPr bwMode="auto">
          <a:xfrm>
            <a:off x="4887990" y="4797152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2DD3312-E46A-7846-AA0F-C2B4FAA7BBA8}"/>
              </a:ext>
            </a:extLst>
          </p:cNvPr>
          <p:cNvCxnSpPr>
            <a:cxnSpLocks/>
            <a:stCxn id="71" idx="4"/>
            <a:endCxn id="90" idx="1"/>
          </p:cNvCxnSpPr>
          <p:nvPr/>
        </p:nvCxnSpPr>
        <p:spPr bwMode="auto">
          <a:xfrm>
            <a:off x="4456600" y="4215997"/>
            <a:ext cx="494662" cy="644427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73BE2587-2CE6-B949-A85B-75E595BEBF62}"/>
              </a:ext>
            </a:extLst>
          </p:cNvPr>
          <p:cNvCxnSpPr>
            <a:cxnSpLocks/>
            <a:endCxn id="90" idx="7"/>
          </p:cNvCxnSpPr>
          <p:nvPr/>
        </p:nvCxnSpPr>
        <p:spPr bwMode="auto">
          <a:xfrm flipH="1">
            <a:off x="5256766" y="4208791"/>
            <a:ext cx="498896" cy="651633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FAF35596-3655-8142-A46A-5C822315D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186" y="4926750"/>
            <a:ext cx="1195520" cy="160742"/>
          </a:xfrm>
          <a:prstGeom prst="rect">
            <a:avLst/>
          </a:prstGeom>
        </p:spPr>
      </p:pic>
      <p:sp>
        <p:nvSpPr>
          <p:cNvPr id="93" name="弧 92">
            <a:extLst>
              <a:ext uri="{FF2B5EF4-FFF2-40B4-BE49-F238E27FC236}">
                <a16:creationId xmlns:a16="http://schemas.microsoft.com/office/drawing/2014/main" id="{3E4107E9-68C1-F445-B38B-164922BBB6A9}"/>
              </a:ext>
            </a:extLst>
          </p:cNvPr>
          <p:cNvSpPr/>
          <p:nvPr/>
        </p:nvSpPr>
        <p:spPr bwMode="auto">
          <a:xfrm rot="825299">
            <a:off x="4907876" y="5229179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57AEEA5-476E-E142-90AC-E99316F48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8590" y="3109814"/>
            <a:ext cx="1422400" cy="152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1487F4B-8BCA-634B-8EBE-CD80853B86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9725" y="3703014"/>
            <a:ext cx="1397000" cy="228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21280C5-4642-A240-AB39-49B8E84A3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1178" y="3703014"/>
            <a:ext cx="1397000" cy="22860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B0C7F124-F566-BE49-95B3-4D6D08E6B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664" y="4507748"/>
            <a:ext cx="1422400" cy="152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275555-CD1B-7346-A4A4-1A5B44C2E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4450" y="4441169"/>
            <a:ext cx="1689100" cy="2794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71FC02F-DA8C-4044-8742-5F529CD4A3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8396" y="5718657"/>
            <a:ext cx="1689100" cy="279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032C29E-8821-6745-8114-05586599A2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512" y="2348880"/>
            <a:ext cx="4216848" cy="231474"/>
          </a:xfrm>
          <a:prstGeom prst="rect">
            <a:avLst/>
          </a:prstGeom>
        </p:spPr>
      </p:pic>
      <p:sp>
        <p:nvSpPr>
          <p:cNvPr id="31" name="椭圆 30">
            <a:extLst>
              <a:ext uri="{FF2B5EF4-FFF2-40B4-BE49-F238E27FC236}">
                <a16:creationId xmlns:a16="http://schemas.microsoft.com/office/drawing/2014/main" id="{7D5FE3AE-AEE8-BA40-BDFF-1787DA333CDE}"/>
              </a:ext>
            </a:extLst>
          </p:cNvPr>
          <p:cNvSpPr/>
          <p:nvPr/>
        </p:nvSpPr>
        <p:spPr bwMode="auto">
          <a:xfrm>
            <a:off x="4266517" y="3800221"/>
            <a:ext cx="386649" cy="399791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B0A3E18D-F7CD-944A-8DCB-EA1DB1A4966E}"/>
              </a:ext>
            </a:extLst>
          </p:cNvPr>
          <p:cNvSpPr/>
          <p:nvPr/>
        </p:nvSpPr>
        <p:spPr bwMode="auto">
          <a:xfrm>
            <a:off x="2962322" y="3800221"/>
            <a:ext cx="386649" cy="399791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189E39D-7BFB-B640-9FFA-966D55F5E6B6}"/>
              </a:ext>
            </a:extLst>
          </p:cNvPr>
          <p:cNvSpPr/>
          <p:nvPr/>
        </p:nvSpPr>
        <p:spPr bwMode="auto">
          <a:xfrm>
            <a:off x="4910252" y="4815403"/>
            <a:ext cx="386649" cy="399791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1471765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8" name="Rectangle 6"/>
          <p:cNvSpPr>
            <a:spLocks noChangeArrowheads="1"/>
          </p:cNvSpPr>
          <p:nvPr/>
        </p:nvSpPr>
        <p:spPr bwMode="auto">
          <a:xfrm>
            <a:off x="468313" y="1382713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正规语言的交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intersection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61799" name="Rectangle 7"/>
          <p:cNvSpPr>
            <a:spLocks noChangeArrowheads="1"/>
          </p:cNvSpPr>
          <p:nvPr/>
        </p:nvSpPr>
        <p:spPr bwMode="auto">
          <a:xfrm>
            <a:off x="806450" y="2251075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为正规语言，则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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也是正规语言：</a:t>
            </a:r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endParaRPr lang="zh-CN" altLang="en-US" sz="240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161800" name="Group 8"/>
          <p:cNvGrpSpPr>
            <a:grpSpLocks/>
          </p:cNvGrpSpPr>
          <p:nvPr/>
        </p:nvGrpSpPr>
        <p:grpSpPr bwMode="auto">
          <a:xfrm>
            <a:off x="806450" y="3111500"/>
            <a:ext cx="8229600" cy="533400"/>
            <a:chOff x="480" y="1776"/>
            <a:chExt cx="5184" cy="336"/>
          </a:xfrm>
        </p:grpSpPr>
        <p:sp>
          <p:nvSpPr>
            <p:cNvPr id="161801" name="Rectangle 9"/>
            <p:cNvSpPr>
              <a:spLocks noChangeArrowheads="1"/>
            </p:cNvSpPr>
            <p:nvPr/>
          </p:nvSpPr>
          <p:spPr bwMode="auto">
            <a:xfrm>
              <a:off x="480" y="1806"/>
              <a:ext cx="518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Symbol" pitchFamily="18" charset="2"/>
                <a:buChar char="-"/>
              </a:pP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证明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因为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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M =         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，所以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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M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为正规语言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</a:t>
              </a:r>
            </a:p>
          </p:txBody>
        </p:sp>
        <p:grpSp>
          <p:nvGrpSpPr>
            <p:cNvPr id="161802" name="Group 10"/>
            <p:cNvGrpSpPr>
              <a:grpSpLocks/>
            </p:cNvGrpSpPr>
            <p:nvPr/>
          </p:nvGrpSpPr>
          <p:grpSpPr bwMode="auto">
            <a:xfrm>
              <a:off x="2448" y="1776"/>
              <a:ext cx="605" cy="336"/>
              <a:chOff x="1687" y="3840"/>
              <a:chExt cx="605" cy="336"/>
            </a:xfrm>
          </p:grpSpPr>
          <p:sp>
            <p:nvSpPr>
              <p:cNvPr id="161803" name="Rectangle 11"/>
              <p:cNvSpPr>
                <a:spLocks noChangeArrowheads="1"/>
              </p:cNvSpPr>
              <p:nvPr/>
            </p:nvSpPr>
            <p:spPr bwMode="auto">
              <a:xfrm>
                <a:off x="1687" y="3888"/>
                <a:ext cx="23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sym typeface="Symbol" pitchFamily="18" charset="2"/>
                  </a:rPr>
                  <a:t>L</a:t>
                </a:r>
              </a:p>
            </p:txBody>
          </p:sp>
          <p:sp>
            <p:nvSpPr>
              <p:cNvPr id="161804" name="Rectangle 12"/>
              <p:cNvSpPr>
                <a:spLocks noChangeArrowheads="1"/>
              </p:cNvSpPr>
              <p:nvPr/>
            </p:nvSpPr>
            <p:spPr bwMode="auto">
              <a:xfrm>
                <a:off x="1687" y="3840"/>
                <a:ext cx="22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cs typeface="Arial" pitchFamily="34" charset="0"/>
                    <a:sym typeface="Symbol" pitchFamily="18" charset="2"/>
                  </a:rPr>
                  <a:t>¯</a:t>
                </a:r>
              </a:p>
            </p:txBody>
          </p:sp>
          <p:sp>
            <p:nvSpPr>
              <p:cNvPr id="161805" name="Rectangle 13"/>
              <p:cNvSpPr>
                <a:spLocks noChangeArrowheads="1"/>
              </p:cNvSpPr>
              <p:nvPr/>
            </p:nvSpPr>
            <p:spPr bwMode="auto">
              <a:xfrm>
                <a:off x="2016" y="3888"/>
                <a:ext cx="27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sym typeface="Symbol" pitchFamily="18" charset="2"/>
                  </a:rPr>
                  <a:t>M</a:t>
                </a:r>
              </a:p>
            </p:txBody>
          </p:sp>
          <p:sp>
            <p:nvSpPr>
              <p:cNvPr id="161806" name="Rectangle 14"/>
              <p:cNvSpPr>
                <a:spLocks noChangeArrowheads="1"/>
              </p:cNvSpPr>
              <p:nvPr/>
            </p:nvSpPr>
            <p:spPr bwMode="auto">
              <a:xfrm>
                <a:off x="2057" y="3840"/>
                <a:ext cx="22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cs typeface="Arial" pitchFamily="34" charset="0"/>
                    <a:sym typeface="Symbol" pitchFamily="18" charset="2"/>
                  </a:rPr>
                  <a:t>¯</a:t>
                </a:r>
              </a:p>
            </p:txBody>
          </p:sp>
          <p:sp>
            <p:nvSpPr>
              <p:cNvPr id="161807" name="Rectangle 15"/>
              <p:cNvSpPr>
                <a:spLocks noChangeArrowheads="1"/>
              </p:cNvSpPr>
              <p:nvPr/>
            </p:nvSpPr>
            <p:spPr bwMode="auto">
              <a:xfrm>
                <a:off x="1848" y="3840"/>
                <a:ext cx="264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400" i="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sym typeface="Symbol" pitchFamily="18" charset="2"/>
                  </a:rPr>
                  <a:t></a:t>
                </a:r>
              </a:p>
            </p:txBody>
          </p:sp>
          <p:sp>
            <p:nvSpPr>
              <p:cNvPr id="161808" name="Line 16"/>
              <p:cNvSpPr>
                <a:spLocks noChangeShapeType="1"/>
              </p:cNvSpPr>
              <p:nvPr/>
            </p:nvSpPr>
            <p:spPr bwMode="auto">
              <a:xfrm>
                <a:off x="1728" y="3840"/>
                <a:ext cx="528" cy="0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1809" name="Rectangle 17"/>
          <p:cNvSpPr>
            <a:spLocks noChangeArrowheads="1"/>
          </p:cNvSpPr>
          <p:nvPr/>
        </p:nvSpPr>
        <p:spPr bwMode="auto">
          <a:xfrm>
            <a:off x="806450" y="3933825"/>
            <a:ext cx="8229600" cy="232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另一证明途径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F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F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的语言分别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</a:p>
          <a:p>
            <a:pPr>
              <a:buFont typeface="Wingdings" pitchFamily="2" charset="2"/>
              <a:buNone/>
            </a:pPr>
            <a:endParaRPr lang="zh-CN" altLang="en-US" sz="9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构造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      A =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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&lt;q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&gt; , F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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F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en-US" altLang="zh-CN" sz="9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其中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&lt;p, q&gt; , a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)=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&lt;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p, a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q, a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&gt;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endParaRPr lang="en-US" altLang="zh-CN" sz="10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altLang="zh-CN" sz="9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可以证明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L(A)= L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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 .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所以，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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61810" name="Rectangle 18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39DE9D-5149-8D41-AAB8-F70DBC82B86C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28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9" grpId="0" autoUpdateAnimBg="0"/>
      <p:bldP spid="16180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10" name="Rectangle 18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39DE9D-5149-8D41-AAB8-F70DBC82B86C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29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A7538D-B173-B94D-A414-6D72FAAED9B3}"/>
              </a:ext>
            </a:extLst>
          </p:cNvPr>
          <p:cNvSpPr txBox="1"/>
          <p:nvPr/>
        </p:nvSpPr>
        <p:spPr>
          <a:xfrm>
            <a:off x="611560" y="126876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：构造下面两个转移表所示</a:t>
            </a:r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DFA</a:t>
            </a:r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的交集的转移表。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DD037F-587A-734B-B3F2-7276061D0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3" y="1937484"/>
            <a:ext cx="1625595" cy="10594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4725210-0067-4B42-BB3A-5DCF216BF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37484"/>
            <a:ext cx="1650688" cy="10758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310532D-34FE-8642-8BF5-A3B056E7E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265565"/>
            <a:ext cx="5071285" cy="247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D4690F-1F95-2A46-A59C-77E9A7BE5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242" y="3844695"/>
            <a:ext cx="1995516" cy="16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903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9" name="Rectangle 73"/>
          <p:cNvSpPr>
            <a:spLocks noChangeArrowheads="1"/>
          </p:cNvSpPr>
          <p:nvPr/>
        </p:nvSpPr>
        <p:spPr bwMode="auto">
          <a:xfrm>
            <a:off x="684213" y="1557338"/>
            <a:ext cx="71278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正规语言应满足的一个必要条件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5370" name="Rectangle 74"/>
          <p:cNvSpPr>
            <a:spLocks noChangeArrowheads="1"/>
          </p:cNvSpPr>
          <p:nvPr/>
        </p:nvSpPr>
        <p:spPr bwMode="auto">
          <a:xfrm>
            <a:off x="684213" y="2420938"/>
            <a:ext cx="74612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可用于判定某些语言不是正规语言</a:t>
            </a:r>
          </a:p>
        </p:txBody>
      </p:sp>
      <p:sp>
        <p:nvSpPr>
          <p:cNvPr id="55371" name="Rectangle 75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E446A4-0586-FC48-A814-E9E928613959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03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10" name="Rectangle 18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39DE9D-5149-8D41-AAB8-F70DBC82B86C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30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3A7538D-B173-B94D-A414-6D72FAAED9B3}"/>
              </a:ext>
            </a:extLst>
          </p:cNvPr>
          <p:cNvSpPr txBox="1"/>
          <p:nvPr/>
        </p:nvSpPr>
        <p:spPr>
          <a:xfrm>
            <a:off x="611560" y="126876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：构造下面两个转移表所示</a:t>
            </a:r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DFA</a:t>
            </a:r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的交集的转移表。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10532D-34FE-8642-8BF5-A3B056E7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265565"/>
            <a:ext cx="5071285" cy="2478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4A70CD-A0E5-2945-AC31-C64B1879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65049"/>
            <a:ext cx="2664296" cy="11365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421F2E-A784-4743-BF83-7F5F7F61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371" y="1865049"/>
            <a:ext cx="2683096" cy="8604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47624D-DAD3-6C40-A4AC-61914B5B3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411" y="4030003"/>
            <a:ext cx="3379178" cy="19703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D69615-E115-8042-AD37-3C7783D2B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568" y="2559741"/>
            <a:ext cx="1071351" cy="1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37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2" name="Rectangle 6"/>
          <p:cNvSpPr>
            <a:spLocks noChangeArrowheads="1"/>
          </p:cNvSpPr>
          <p:nvPr/>
        </p:nvSpPr>
        <p:spPr bwMode="auto">
          <a:xfrm>
            <a:off x="395288" y="1905000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正规语言的差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difference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62823" name="Rectangle 7"/>
          <p:cNvSpPr>
            <a:spLocks noChangeArrowheads="1"/>
          </p:cNvSpPr>
          <p:nvPr/>
        </p:nvSpPr>
        <p:spPr bwMode="auto">
          <a:xfrm>
            <a:off x="762000" y="3124200"/>
            <a:ext cx="8229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和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为正规语言，则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en-US" altLang="zh-CN" sz="2800" i="0">
                <a:latin typeface="Arial" pitchFamily="34" charset="0"/>
                <a:ea typeface="楷体_GB2312" pitchFamily="49" charset="-122"/>
                <a:cs typeface="Arial" pitchFamily="34" charset="0"/>
                <a:sym typeface="Symbol" pitchFamily="18" charset="2"/>
              </a:rPr>
              <a:t>–</a:t>
            </a:r>
            <a:r>
              <a:rPr lang="en-US" altLang="zh-CN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M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也是正规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语言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endParaRPr lang="en-US" altLang="zh-CN" sz="280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162824" name="Group 8"/>
          <p:cNvGrpSpPr>
            <a:grpSpLocks/>
          </p:cNvGrpSpPr>
          <p:nvPr/>
        </p:nvGrpSpPr>
        <p:grpSpPr bwMode="auto">
          <a:xfrm>
            <a:off x="762000" y="4267200"/>
            <a:ext cx="8229600" cy="993775"/>
            <a:chOff x="480" y="2688"/>
            <a:chExt cx="5184" cy="626"/>
          </a:xfrm>
        </p:grpSpPr>
        <p:sp>
          <p:nvSpPr>
            <p:cNvPr id="162825" name="Rectangle 9"/>
            <p:cNvSpPr>
              <a:spLocks noChangeArrowheads="1"/>
            </p:cNvSpPr>
            <p:nvPr/>
          </p:nvSpPr>
          <p:spPr bwMode="auto">
            <a:xfrm>
              <a:off x="480" y="2718"/>
              <a:ext cx="5184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Symbol" pitchFamily="18" charset="2"/>
                <a:buChar char="-"/>
              </a:pPr>
              <a:r>
                <a:rPr lang="en-US" altLang="zh-CN" sz="28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</a:t>
              </a:r>
              <a:r>
                <a:rPr lang="zh-CN" altLang="en-US" sz="2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证明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因为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cs typeface="Arial" pitchFamily="34" charset="0"/>
                  <a:sym typeface="Symbol" pitchFamily="18" charset="2"/>
                </a:rPr>
                <a:t>–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M =             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，所以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 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– </a:t>
              </a:r>
              <a:r>
                <a:rPr lang="en-US" altLang="zh-CN" sz="28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M </a:t>
              </a: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为正规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语言</a:t>
              </a:r>
              <a:r>
                <a:rPr lang="en-US" altLang="zh-CN" sz="2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</a:t>
              </a:r>
            </a:p>
          </p:txBody>
        </p:sp>
        <p:grpSp>
          <p:nvGrpSpPr>
            <p:cNvPr id="162826" name="Group 10"/>
            <p:cNvGrpSpPr>
              <a:grpSpLocks/>
            </p:cNvGrpSpPr>
            <p:nvPr/>
          </p:nvGrpSpPr>
          <p:grpSpPr bwMode="auto">
            <a:xfrm>
              <a:off x="2728" y="2688"/>
              <a:ext cx="680" cy="343"/>
              <a:chOff x="2400" y="3120"/>
              <a:chExt cx="680" cy="343"/>
            </a:xfrm>
          </p:grpSpPr>
          <p:sp>
            <p:nvSpPr>
              <p:cNvPr id="162827" name="Rectangle 11"/>
              <p:cNvSpPr>
                <a:spLocks noChangeArrowheads="1"/>
              </p:cNvSpPr>
              <p:nvPr/>
            </p:nvSpPr>
            <p:spPr bwMode="auto">
              <a:xfrm>
                <a:off x="2777" y="3136"/>
                <a:ext cx="30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8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sym typeface="Symbol" pitchFamily="18" charset="2"/>
                  </a:rPr>
                  <a:t>M</a:t>
                </a:r>
              </a:p>
            </p:txBody>
          </p:sp>
          <p:sp>
            <p:nvSpPr>
              <p:cNvPr id="162828" name="Rectangle 12"/>
              <p:cNvSpPr>
                <a:spLocks noChangeArrowheads="1"/>
              </p:cNvSpPr>
              <p:nvPr/>
            </p:nvSpPr>
            <p:spPr bwMode="auto">
              <a:xfrm>
                <a:off x="2818" y="3120"/>
                <a:ext cx="222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r>
                  <a:rPr lang="en-US" altLang="zh-CN" sz="28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cs typeface="Arial" pitchFamily="34" charset="0"/>
                    <a:sym typeface="Symbol" pitchFamily="18" charset="2"/>
                  </a:rPr>
                  <a:t>¯</a:t>
                </a:r>
              </a:p>
            </p:txBody>
          </p:sp>
          <p:sp>
            <p:nvSpPr>
              <p:cNvPr id="162829" name="Rectangle 13"/>
              <p:cNvSpPr>
                <a:spLocks noChangeArrowheads="1"/>
              </p:cNvSpPr>
              <p:nvPr/>
            </p:nvSpPr>
            <p:spPr bwMode="auto">
              <a:xfrm>
                <a:off x="2400" y="3136"/>
                <a:ext cx="487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altLang="zh-CN" sz="280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sym typeface="Symbol" pitchFamily="18" charset="2"/>
                  </a:rPr>
                  <a:t>L </a:t>
                </a:r>
                <a:r>
                  <a:rPr lang="en-US" altLang="zh-CN" sz="2800" i="0">
                    <a:solidFill>
                      <a:srgbClr val="333399"/>
                    </a:solidFill>
                    <a:latin typeface="Arial" pitchFamily="34" charset="0"/>
                    <a:ea typeface="楷体_GB2312" pitchFamily="49" charset="-122"/>
                    <a:sym typeface="Symbol" pitchFamily="18" charset="2"/>
                  </a:rPr>
                  <a:t></a:t>
                </a:r>
              </a:p>
            </p:txBody>
          </p:sp>
        </p:grpSp>
      </p:grpSp>
      <p:sp>
        <p:nvSpPr>
          <p:cNvPr id="162830" name="Rectangle 14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600C89B-73AC-724C-820B-D55D87466DB2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6" name="Rectangle 6"/>
          <p:cNvSpPr>
            <a:spLocks noChangeArrowheads="1"/>
          </p:cNvSpPr>
          <p:nvPr/>
        </p:nvSpPr>
        <p:spPr bwMode="auto">
          <a:xfrm>
            <a:off x="762000" y="2667000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为正规语言，则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baseline="30000"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也是正规语言：</a:t>
            </a:r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</a:p>
        </p:txBody>
      </p:sp>
      <p:sp>
        <p:nvSpPr>
          <p:cNvPr id="163847" name="Rectangle 7"/>
          <p:cNvSpPr>
            <a:spLocks noChangeArrowheads="1"/>
          </p:cNvSpPr>
          <p:nvPr/>
        </p:nvSpPr>
        <p:spPr bwMode="auto">
          <a:xfrm>
            <a:off x="762000" y="3140075"/>
            <a:ext cx="8229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对应的正规表达式为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，使得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L(E)=L.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归纳于 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的结构，可以证明存在正规表达式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使得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)= L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  <a:endParaRPr lang="en-US" altLang="zh-CN" sz="24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3848" name="Rectangle 8"/>
          <p:cNvSpPr>
            <a:spLocks noChangeArrowheads="1"/>
          </p:cNvSpPr>
          <p:nvPr/>
        </p:nvSpPr>
        <p:spPr bwMode="auto">
          <a:xfrm>
            <a:off x="762000" y="1828800"/>
            <a:ext cx="8229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记号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设字符串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w=a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的反向（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reversal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）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30000"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n-1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;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语言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的反向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baseline="30000"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{ w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| w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}.</a:t>
            </a:r>
            <a:endParaRPr lang="en-US" altLang="zh-CN" sz="24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3849" name="Rectangle 9"/>
          <p:cNvSpPr>
            <a:spLocks noChangeArrowheads="1"/>
          </p:cNvSpPr>
          <p:nvPr/>
        </p:nvSpPr>
        <p:spPr bwMode="auto">
          <a:xfrm>
            <a:off x="533400" y="3886200"/>
            <a:ext cx="708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：若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, 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E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</a:p>
        </p:txBody>
      </p:sp>
      <p:sp>
        <p:nvSpPr>
          <p:cNvPr id="163850" name="Rectangle 10"/>
          <p:cNvSpPr>
            <a:spLocks noChangeArrowheads="1"/>
          </p:cNvSpPr>
          <p:nvPr/>
        </p:nvSpPr>
        <p:spPr bwMode="auto">
          <a:xfrm>
            <a:off x="533400" y="4283075"/>
            <a:ext cx="84312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    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，令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，可证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)= L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</a:p>
        </p:txBody>
      </p: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1177925" y="5105400"/>
            <a:ext cx="7585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，令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，可证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)= L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1177925" y="5562600"/>
            <a:ext cx="7585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，令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)*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，可证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)= L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</p:txBody>
      </p:sp>
      <p:sp>
        <p:nvSpPr>
          <p:cNvPr id="163853" name="Rectangle 13"/>
          <p:cNvSpPr>
            <a:spLocks noChangeArrowheads="1"/>
          </p:cNvSpPr>
          <p:nvPr/>
        </p:nvSpPr>
        <p:spPr bwMode="auto">
          <a:xfrm>
            <a:off x="1177925" y="6019800"/>
            <a:ext cx="7354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E=( 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，令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，可证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L(E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)= L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63854" name="Rectangle 14"/>
          <p:cNvSpPr>
            <a:spLocks noChangeArrowheads="1"/>
          </p:cNvSpPr>
          <p:nvPr/>
        </p:nvSpPr>
        <p:spPr bwMode="auto">
          <a:xfrm>
            <a:off x="1116013" y="6400800"/>
            <a:ext cx="490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0">
                <a:latin typeface="宋体" pitchFamily="2" charset="-122"/>
                <a:cs typeface="Arial" pitchFamily="34" charset="0"/>
              </a:rPr>
              <a:t>□</a:t>
            </a:r>
          </a:p>
        </p:txBody>
      </p:sp>
      <p:sp>
        <p:nvSpPr>
          <p:cNvPr id="163855" name="Rectangle 15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63856" name="Rectangle 16"/>
          <p:cNvSpPr>
            <a:spLocks noChangeArrowheads="1"/>
          </p:cNvSpPr>
          <p:nvPr/>
        </p:nvSpPr>
        <p:spPr bwMode="auto">
          <a:xfrm>
            <a:off x="468313" y="1239838"/>
            <a:ext cx="792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正规语言的反向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reversal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188A46-DE92-534A-833D-940CD9596B59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32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3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6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63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3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6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63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63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6" grpId="0" autoUpdateAnimBg="0"/>
      <p:bldP spid="163847" grpId="0" autoUpdateAnimBg="0"/>
      <p:bldP spid="163848" grpId="0" autoUpdateAnimBg="0"/>
      <p:bldP spid="163849" grpId="0" autoUpdateAnimBg="0"/>
      <p:bldP spid="163850" grpId="0" autoUpdateAnimBg="0"/>
      <p:bldP spid="163851" grpId="0" autoUpdateAnimBg="0"/>
      <p:bldP spid="163852" grpId="0" autoUpdateAnimBg="0"/>
      <p:bldP spid="163853" grpId="0" autoUpdateAnimBg="0"/>
      <p:bldP spid="163854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468313" y="1311275"/>
            <a:ext cx="7924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正规语言的反向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reversal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64867" name="Rectangle 3"/>
          <p:cNvSpPr>
            <a:spLocks noChangeArrowheads="1"/>
          </p:cNvSpPr>
          <p:nvPr/>
        </p:nvSpPr>
        <p:spPr bwMode="auto">
          <a:xfrm>
            <a:off x="800100" y="2205038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为正规语言，则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baseline="30000"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也是正规语言：</a:t>
            </a:r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</a:p>
        </p:txBody>
      </p:sp>
      <p:sp>
        <p:nvSpPr>
          <p:cNvPr id="164872" name="Rectangle 8"/>
          <p:cNvSpPr>
            <a:spLocks noChangeArrowheads="1"/>
          </p:cNvSpPr>
          <p:nvPr/>
        </p:nvSpPr>
        <p:spPr bwMode="auto">
          <a:xfrm>
            <a:off x="806450" y="2978150"/>
            <a:ext cx="8086725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另一证明途径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设有限自动机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的语言为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，即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L(A)=L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</a:p>
          <a:p>
            <a:pPr>
              <a:buFont typeface="Wingdings" pitchFamily="2" charset="2"/>
              <a:buNone/>
            </a:pPr>
            <a:endParaRPr lang="en-US" altLang="zh-CN" sz="9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通过以下步骤修改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的转移图，得到有限自动机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</a:p>
          <a:p>
            <a:pPr>
              <a:buFont typeface="Wingdings" pitchFamily="2" charset="2"/>
              <a:buNone/>
            </a:pPr>
            <a:endParaRPr lang="zh-CN" altLang="en-US" sz="9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将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的转移图中所有的弧反向；</a:t>
            </a:r>
          </a:p>
          <a:p>
            <a:pPr>
              <a:buFont typeface="Wingdings" pitchFamily="2" charset="2"/>
              <a:buNone/>
            </a:pPr>
            <a:endParaRPr lang="zh-CN" altLang="en-US" sz="9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将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的初态作为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的唯一终态；</a:t>
            </a:r>
          </a:p>
          <a:p>
            <a:pPr>
              <a:buFont typeface="Wingdings" pitchFamily="2" charset="2"/>
              <a:buNone/>
            </a:pPr>
            <a:endParaRPr lang="zh-CN" altLang="en-US" sz="9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增加一个新的状态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作为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的初态，并从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到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所有终态增加一条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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转移弧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  <a:endParaRPr lang="en-US" altLang="zh-CN" sz="9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altLang="zh-CN" sz="9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可以证明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L(B)= L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所以，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R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64873" name="Rectangle 9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3362F5-DCB8-EE44-8CA9-B4639C4F260E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33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7" grpId="0" autoUpdateAnimBg="0"/>
      <p:bldP spid="16487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73" name="Rectangle 9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3362F5-DCB8-EE44-8CA9-B4639C4F260E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34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C270BC-C2E3-3441-9EB1-C89A8A3039B7}"/>
              </a:ext>
            </a:extLst>
          </p:cNvPr>
          <p:cNvSpPr txBox="1"/>
          <p:nvPr/>
        </p:nvSpPr>
        <p:spPr>
          <a:xfrm>
            <a:off x="611560" y="1268760"/>
            <a:ext cx="612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为下图所示的</a:t>
            </a:r>
            <a:r>
              <a:rPr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DFA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构造其反向语言的</a:t>
            </a:r>
            <a:r>
              <a:rPr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kumimoji="1"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0320E56-1247-B542-B36A-6C9DE87B89BD}"/>
              </a:ext>
            </a:extLst>
          </p:cNvPr>
          <p:cNvSpPr/>
          <p:nvPr/>
        </p:nvSpPr>
        <p:spPr bwMode="auto">
          <a:xfrm>
            <a:off x="3641104" y="2730311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5781202-B7C2-EC43-A5A1-DCD939589B01}"/>
              </a:ext>
            </a:extLst>
          </p:cNvPr>
          <p:cNvSpPr/>
          <p:nvPr/>
        </p:nvSpPr>
        <p:spPr bwMode="auto">
          <a:xfrm>
            <a:off x="4937855" y="2730311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1F41C4E3-D944-E54F-BBE1-E216BFC6EE1E}"/>
              </a:ext>
            </a:extLst>
          </p:cNvPr>
          <p:cNvCxnSpPr>
            <a:cxnSpLocks/>
          </p:cNvCxnSpPr>
          <p:nvPr/>
        </p:nvCxnSpPr>
        <p:spPr bwMode="auto">
          <a:xfrm>
            <a:off x="4072191" y="2946334"/>
            <a:ext cx="864703" cy="9844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94FB3389-54F6-3044-B6E6-423396886F19}"/>
              </a:ext>
            </a:extLst>
          </p:cNvPr>
          <p:cNvSpPr/>
          <p:nvPr/>
        </p:nvSpPr>
        <p:spPr bwMode="auto">
          <a:xfrm>
            <a:off x="4962630" y="2771236"/>
            <a:ext cx="382498" cy="350196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BEDCA480-66AC-C049-BEE8-17E5F65121C8}"/>
              </a:ext>
            </a:extLst>
          </p:cNvPr>
          <p:cNvCxnSpPr>
            <a:cxnSpLocks/>
          </p:cNvCxnSpPr>
          <p:nvPr/>
        </p:nvCxnSpPr>
        <p:spPr bwMode="auto">
          <a:xfrm>
            <a:off x="2762749" y="2936490"/>
            <a:ext cx="864703" cy="9844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弧 13">
            <a:extLst>
              <a:ext uri="{FF2B5EF4-FFF2-40B4-BE49-F238E27FC236}">
                <a16:creationId xmlns:a16="http://schemas.microsoft.com/office/drawing/2014/main" id="{7E973251-5B6A-A749-B385-2B52146BA0C3}"/>
              </a:ext>
            </a:extLst>
          </p:cNvPr>
          <p:cNvSpPr/>
          <p:nvPr/>
        </p:nvSpPr>
        <p:spPr bwMode="auto">
          <a:xfrm rot="11190199">
            <a:off x="3660991" y="2331653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弧 14">
            <a:extLst>
              <a:ext uri="{FF2B5EF4-FFF2-40B4-BE49-F238E27FC236}">
                <a16:creationId xmlns:a16="http://schemas.microsoft.com/office/drawing/2014/main" id="{36342EE4-2383-444E-B28D-AB72B6325978}"/>
              </a:ext>
            </a:extLst>
          </p:cNvPr>
          <p:cNvSpPr/>
          <p:nvPr/>
        </p:nvSpPr>
        <p:spPr bwMode="auto">
          <a:xfrm rot="11190199">
            <a:off x="4954835" y="2321920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F0998-5B69-D94F-B3DD-81E7C8462311}"/>
              </a:ext>
            </a:extLst>
          </p:cNvPr>
          <p:cNvSpPr txBox="1"/>
          <p:nvPr/>
        </p:nvSpPr>
        <p:spPr>
          <a:xfrm>
            <a:off x="4331280" y="2577247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2BD99F3-E17D-624F-B7D1-0B368AFCB412}"/>
              </a:ext>
            </a:extLst>
          </p:cNvPr>
          <p:cNvSpPr txBox="1"/>
          <p:nvPr/>
        </p:nvSpPr>
        <p:spPr>
          <a:xfrm>
            <a:off x="3707904" y="1945144"/>
            <a:ext cx="504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F4590A-DC43-E34C-8E84-9E633B46C88C}"/>
              </a:ext>
            </a:extLst>
          </p:cNvPr>
          <p:cNvSpPr txBox="1"/>
          <p:nvPr/>
        </p:nvSpPr>
        <p:spPr>
          <a:xfrm>
            <a:off x="4860032" y="1900962"/>
            <a:ext cx="58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0, 1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CEDD1E-77FE-6D45-98A4-0A84649D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369313"/>
            <a:ext cx="1728192" cy="1990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F83732-5FF5-AF4D-9515-4FA5E5E5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4" y="3424942"/>
            <a:ext cx="5184576" cy="24536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194BB23C-35F8-CB42-8D16-53F07819A776}"/>
              </a:ext>
            </a:extLst>
          </p:cNvPr>
          <p:cNvGrpSpPr/>
          <p:nvPr/>
        </p:nvGrpSpPr>
        <p:grpSpPr>
          <a:xfrm>
            <a:off x="3682522" y="4381003"/>
            <a:ext cx="3625782" cy="1269306"/>
            <a:chOff x="3682522" y="4381003"/>
            <a:chExt cx="3625782" cy="1269306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5863817-5FF8-794C-99CB-3AA0D1565D3E}"/>
                </a:ext>
              </a:extLst>
            </p:cNvPr>
            <p:cNvSpPr/>
            <p:nvPr/>
          </p:nvSpPr>
          <p:spPr bwMode="auto">
            <a:xfrm>
              <a:off x="3682522" y="5210352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13B3E5E-F640-0A40-8715-856840CE001B}"/>
                </a:ext>
              </a:extLst>
            </p:cNvPr>
            <p:cNvSpPr/>
            <p:nvPr/>
          </p:nvSpPr>
          <p:spPr bwMode="auto">
            <a:xfrm>
              <a:off x="4979273" y="5210352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D0BE6E2B-DB11-7448-BD67-C52C10798EC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13609" y="5426375"/>
              <a:ext cx="864703" cy="9844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29EFEE1-2860-6440-9AB2-794AEF217091}"/>
                </a:ext>
              </a:extLst>
            </p:cNvPr>
            <p:cNvSpPr/>
            <p:nvPr/>
          </p:nvSpPr>
          <p:spPr bwMode="auto">
            <a:xfrm>
              <a:off x="3707297" y="5251277"/>
              <a:ext cx="382498" cy="350196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1D87B5E5-7AB1-C04E-8307-B177DA623DB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33491" y="5439206"/>
              <a:ext cx="674813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弧 24">
              <a:extLst>
                <a:ext uri="{FF2B5EF4-FFF2-40B4-BE49-F238E27FC236}">
                  <a16:creationId xmlns:a16="http://schemas.microsoft.com/office/drawing/2014/main" id="{B6B1F888-81B7-A449-B886-0AADA9FF352F}"/>
                </a:ext>
              </a:extLst>
            </p:cNvPr>
            <p:cNvSpPr/>
            <p:nvPr/>
          </p:nvSpPr>
          <p:spPr bwMode="auto">
            <a:xfrm rot="11190199">
              <a:off x="3702409" y="4811694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" name="弧 25">
              <a:extLst>
                <a:ext uri="{FF2B5EF4-FFF2-40B4-BE49-F238E27FC236}">
                  <a16:creationId xmlns:a16="http://schemas.microsoft.com/office/drawing/2014/main" id="{D2F9A70D-DB3D-4F49-940E-087CCEF7631A}"/>
                </a:ext>
              </a:extLst>
            </p:cNvPr>
            <p:cNvSpPr/>
            <p:nvPr/>
          </p:nvSpPr>
          <p:spPr bwMode="auto">
            <a:xfrm rot="11190199">
              <a:off x="4996253" y="4801961"/>
              <a:ext cx="392274" cy="424801"/>
            </a:xfrm>
            <a:prstGeom prst="arc">
              <a:avLst>
                <a:gd name="adj1" fmla="val 17142475"/>
                <a:gd name="adj2" fmla="val 14430358"/>
              </a:avLst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7F4F81C-9964-464A-8BFD-5170CF1BEDE6}"/>
                </a:ext>
              </a:extLst>
            </p:cNvPr>
            <p:cNvSpPr txBox="1"/>
            <p:nvPr/>
          </p:nvSpPr>
          <p:spPr>
            <a:xfrm>
              <a:off x="4372698" y="5057288"/>
              <a:ext cx="504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44DB9C1-C64E-AE4E-8ED5-E182D24A05AD}"/>
                </a:ext>
              </a:extLst>
            </p:cNvPr>
            <p:cNvSpPr txBox="1"/>
            <p:nvPr/>
          </p:nvSpPr>
          <p:spPr>
            <a:xfrm>
              <a:off x="3749322" y="4425185"/>
              <a:ext cx="504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4F4B1F4-2B4B-E34D-A3D5-B8CAC4189592}"/>
                </a:ext>
              </a:extLst>
            </p:cNvPr>
            <p:cNvSpPr txBox="1"/>
            <p:nvPr/>
          </p:nvSpPr>
          <p:spPr>
            <a:xfrm>
              <a:off x="4901450" y="4381003"/>
              <a:ext cx="5838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0" i="0" dirty="0">
                  <a:solidFill>
                    <a:schemeClr val="bg2">
                      <a:lumMod val="50000"/>
                    </a:schemeClr>
                  </a:solidFill>
                </a:rPr>
                <a:t>0, 1</a:t>
              </a:r>
              <a:endParaRPr kumimoji="1" lang="zh-CN" altLang="en-US" b="0" i="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B65952C-D6C8-CA47-B96E-8653402A1504}"/>
                </a:ext>
              </a:extLst>
            </p:cNvPr>
            <p:cNvSpPr/>
            <p:nvPr/>
          </p:nvSpPr>
          <p:spPr bwMode="auto">
            <a:xfrm>
              <a:off x="6201442" y="5218261"/>
              <a:ext cx="432048" cy="432048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32" name="直线箭头连接符 31">
              <a:extLst>
                <a:ext uri="{FF2B5EF4-FFF2-40B4-BE49-F238E27FC236}">
                  <a16:creationId xmlns:a16="http://schemas.microsoft.com/office/drawing/2014/main" id="{C7126252-E3A5-9D4A-80D0-76CF3D106CB2}"/>
                </a:ext>
              </a:extLst>
            </p:cNvPr>
            <p:cNvCxnSpPr>
              <a:cxnSpLocks/>
              <a:endCxn id="31" idx="2"/>
            </p:cNvCxnSpPr>
            <p:nvPr/>
          </p:nvCxnSpPr>
          <p:spPr bwMode="auto">
            <a:xfrm>
              <a:off x="5423806" y="5434284"/>
              <a:ext cx="777636" cy="1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F728748-2616-2941-83A2-FFB2DEC2B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5994" y="5173873"/>
              <a:ext cx="138430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6004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519113" y="1341438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正规语言的同态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homomorphism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828675" y="5589588"/>
            <a:ext cx="8280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: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T*,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也是正规语言</a:t>
            </a:r>
            <a:endParaRPr lang="zh-CN" altLang="en-US" sz="24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898525" y="1989138"/>
            <a:ext cx="8245475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记号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设映射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h: 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T*,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则对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w=a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*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定义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),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称为串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的一个同态；</a:t>
            </a:r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900113" y="3644900"/>
            <a:ext cx="6861175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举例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设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h(0)=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ab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h(1)=,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h(0101) = h(0) h(1) h(0) h(1) =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abab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5898" name="Rectangle 10"/>
          <p:cNvSpPr>
            <a:spLocks noChangeArrowheads="1"/>
          </p:cNvSpPr>
          <p:nvPr/>
        </p:nvSpPr>
        <p:spPr bwMode="auto">
          <a:xfrm>
            <a:off x="900113" y="3043238"/>
            <a:ext cx="77057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对语言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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* 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定义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的同态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{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|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};   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5899" name="Rectangle 11"/>
          <p:cNvSpPr>
            <a:spLocks noChangeArrowheads="1"/>
          </p:cNvSpPr>
          <p:nvPr/>
        </p:nvSpPr>
        <p:spPr bwMode="auto">
          <a:xfrm>
            <a:off x="1501775" y="4559300"/>
            <a:ext cx="70310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对于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= { 0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 }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h(L) = {h(0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 }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 { 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ab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en-US" altLang="zh-CN" sz="2400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 }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L((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ab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)*)</a:t>
            </a:r>
          </a:p>
        </p:txBody>
      </p: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632C31-A772-7640-AF94-C47D8F6055B8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35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5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6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5" grpId="0" autoUpdateAnimBg="0"/>
      <p:bldP spid="165896" grpId="0" autoUpdateAnimBg="0"/>
      <p:bldP spid="165897" grpId="0" autoUpdateAnimBg="0"/>
      <p:bldP spid="165898" grpId="0" autoUpdateAnimBg="0"/>
      <p:bldP spid="165899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8" name="Rectangle 6"/>
          <p:cNvSpPr>
            <a:spLocks noChangeArrowheads="1"/>
          </p:cNvSpPr>
          <p:nvPr/>
        </p:nvSpPr>
        <p:spPr bwMode="auto">
          <a:xfrm>
            <a:off x="611188" y="1628775"/>
            <a:ext cx="8380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: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T*,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也是正规语言：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</a:p>
        </p:txBody>
      </p:sp>
      <p:sp>
        <p:nvSpPr>
          <p:cNvPr id="166919" name="Rectangle 7"/>
          <p:cNvSpPr>
            <a:spLocks noChangeArrowheads="1"/>
          </p:cNvSpPr>
          <p:nvPr/>
        </p:nvSpPr>
        <p:spPr bwMode="auto">
          <a:xfrm>
            <a:off x="611188" y="2060575"/>
            <a:ext cx="83804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设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对应的正规表达式为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，使得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L(E)=L.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归纳于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的结构，可以证明存在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h(E)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L(h(E)) = h(L(E)) = h(L). </a:t>
            </a:r>
          </a:p>
        </p:txBody>
      </p:sp>
      <p:sp>
        <p:nvSpPr>
          <p:cNvPr id="166920" name="Rectangle 8"/>
          <p:cNvSpPr>
            <a:spLocks noChangeArrowheads="1"/>
          </p:cNvSpPr>
          <p:nvPr/>
        </p:nvSpPr>
        <p:spPr bwMode="auto">
          <a:xfrm>
            <a:off x="360363" y="2827338"/>
            <a:ext cx="87487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 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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，取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h(E)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E,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显然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L(h(E)) = h(L(E))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;</a:t>
            </a:r>
          </a:p>
        </p:txBody>
      </p:sp>
      <p:sp>
        <p:nvSpPr>
          <p:cNvPr id="166921" name="Rectangle 9"/>
          <p:cNvSpPr>
            <a:spLocks noChangeArrowheads="1"/>
          </p:cNvSpPr>
          <p:nvPr/>
        </p:nvSpPr>
        <p:spPr bwMode="auto">
          <a:xfrm>
            <a:off x="533400" y="3729038"/>
            <a:ext cx="81534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：若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，取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h(E)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有</a:t>
            </a:r>
          </a:p>
          <a:p>
            <a:pPr lvl="1">
              <a:buFont typeface="Symbol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L(h(E)) = L(h(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)) L(h(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)) = h(L(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)) h(L(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)) </a:t>
            </a:r>
          </a:p>
          <a:p>
            <a:pPr lvl="1">
              <a:buFont typeface="Symbol" pitchFamily="18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= h({w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)}) h({w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)})</a:t>
            </a:r>
            <a:r>
              <a:rPr lang="en-US" altLang="zh-CN" dirty="0">
                <a:sym typeface="Symbol" pitchFamily="18" charset="2"/>
              </a:rPr>
              <a:t> </a:t>
            </a:r>
          </a:p>
          <a:p>
            <a:pPr lvl="1">
              <a:buFont typeface="Symbol" pitchFamily="18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= {h(w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)} {h(w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)} </a:t>
            </a:r>
          </a:p>
          <a:p>
            <a:pPr lvl="1">
              <a:buFont typeface="Symbol" pitchFamily="18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= {h(w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)} </a:t>
            </a:r>
          </a:p>
          <a:p>
            <a:pPr lvl="1">
              <a:buFont typeface="Symbol" pitchFamily="18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= {h(w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)} </a:t>
            </a:r>
          </a:p>
          <a:p>
            <a:pPr lvl="1">
              <a:buFont typeface="Symbol" pitchFamily="18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= h(L(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)) = h(L(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)) = h(L(E))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>
              <a:buFont typeface="Symbol" pitchFamily="18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+E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E=E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的情形类似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66922" name="Rectangle 10"/>
          <p:cNvSpPr>
            <a:spLocks noChangeArrowheads="1"/>
          </p:cNvSpPr>
          <p:nvPr/>
        </p:nvSpPr>
        <p:spPr bwMode="auto">
          <a:xfrm>
            <a:off x="900113" y="3284538"/>
            <a:ext cx="8208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，取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h(E)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h(a)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有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L(h(E)) = h(L(E)) = {h(a)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}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;</a:t>
            </a:r>
          </a:p>
        </p:txBody>
      </p:sp>
      <p:sp>
        <p:nvSpPr>
          <p:cNvPr id="166923" name="Rectangle 11"/>
          <p:cNvSpPr>
            <a:spLocks noChangeArrowheads="1"/>
          </p:cNvSpPr>
          <p:nvPr/>
        </p:nvSpPr>
        <p:spPr bwMode="auto">
          <a:xfrm>
            <a:off x="5651500" y="6284913"/>
            <a:ext cx="490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0">
                <a:latin typeface="Arial" pitchFamily="34" charset="0"/>
                <a:ea typeface="楷体_GB2312" pitchFamily="49" charset="-122"/>
                <a:cs typeface="Arial" pitchFamily="34" charset="0"/>
              </a:rPr>
              <a:t>□</a:t>
            </a:r>
          </a:p>
        </p:txBody>
      </p:sp>
      <p:sp>
        <p:nvSpPr>
          <p:cNvPr id="166924" name="Rectangle 12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66925" name="Rectangle 13"/>
          <p:cNvSpPr>
            <a:spLocks noChangeArrowheads="1"/>
          </p:cNvSpPr>
          <p:nvPr/>
        </p:nvSpPr>
        <p:spPr bwMode="auto">
          <a:xfrm>
            <a:off x="519113" y="1052513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正规语言的同态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32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homomorphism</a:t>
            </a:r>
            <a:r>
              <a:rPr lang="zh-CN" altLang="en-US" sz="32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11E755-986F-A24E-A975-9757BE0088D0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36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6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66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69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669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669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669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669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669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1669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166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8" grpId="0" autoUpdateAnimBg="0"/>
      <p:bldP spid="166919" grpId="0" autoUpdateAnimBg="0"/>
      <p:bldP spid="166920" grpId="0" autoUpdateAnimBg="0"/>
      <p:bldP spid="166922" grpId="0"/>
      <p:bldP spid="1669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2" name="Rectangle 6"/>
          <p:cNvSpPr>
            <a:spLocks noChangeArrowheads="1"/>
          </p:cNvSpPr>
          <p:nvPr/>
        </p:nvSpPr>
        <p:spPr bwMode="auto">
          <a:xfrm>
            <a:off x="512763" y="1196975"/>
            <a:ext cx="85232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正规语言的反同态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inverse homomorphism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67944" name="Rectangle 8"/>
          <p:cNvSpPr>
            <a:spLocks noChangeArrowheads="1"/>
          </p:cNvSpPr>
          <p:nvPr/>
        </p:nvSpPr>
        <p:spPr bwMode="auto">
          <a:xfrm>
            <a:off x="762000" y="1973263"/>
            <a:ext cx="8229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记号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设映射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h: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T*,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对语言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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T*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定义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的反同态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baseline="300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-1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{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*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};   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7951" name="Rectangle 15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80C8-B6AC-BE4E-8641-6AB811B0FDB6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37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0B66D165-6DED-7244-8BAF-C44C133C59CD}"/>
              </a:ext>
            </a:extLst>
          </p:cNvPr>
          <p:cNvSpPr/>
          <p:nvPr/>
        </p:nvSpPr>
        <p:spPr bwMode="auto">
          <a:xfrm>
            <a:off x="5364088" y="3789040"/>
            <a:ext cx="1296144" cy="1296144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14700A-279B-7441-9E6F-A429072B2E13}"/>
              </a:ext>
            </a:extLst>
          </p:cNvPr>
          <p:cNvSpPr/>
          <p:nvPr/>
        </p:nvSpPr>
        <p:spPr>
          <a:xfrm>
            <a:off x="5834066" y="5229200"/>
            <a:ext cx="356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35F8FAC-2034-3847-B1E2-5E4037744F03}"/>
              </a:ext>
            </a:extLst>
          </p:cNvPr>
          <p:cNvSpPr/>
          <p:nvPr/>
        </p:nvSpPr>
        <p:spPr bwMode="auto">
          <a:xfrm>
            <a:off x="2555776" y="3789040"/>
            <a:ext cx="1296144" cy="1296144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7D5D5B-38EE-824A-B3A3-C5C4ADCA0DDF}"/>
              </a:ext>
            </a:extLst>
          </p:cNvPr>
          <p:cNvSpPr/>
          <p:nvPr/>
        </p:nvSpPr>
        <p:spPr>
          <a:xfrm>
            <a:off x="2843808" y="5229200"/>
            <a:ext cx="723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}</a:t>
            </a:r>
            <a:endParaRPr lang="zh-CN" altLang="en-US" i="0" dirty="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09717460-66BC-4141-B2FD-F4F14C4720B9}"/>
              </a:ext>
            </a:extLst>
          </p:cNvPr>
          <p:cNvCxnSpPr>
            <a:stCxn id="2" idx="1"/>
            <a:endCxn id="16" idx="7"/>
          </p:cNvCxnSpPr>
          <p:nvPr/>
        </p:nvCxnSpPr>
        <p:spPr bwMode="auto">
          <a:xfrm flipH="1">
            <a:off x="3662104" y="3978856"/>
            <a:ext cx="1891800" cy="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46E4D17D-D22F-5042-8980-57AFF8E2EC4A}"/>
              </a:ext>
            </a:extLst>
          </p:cNvPr>
          <p:cNvSpPr/>
          <p:nvPr/>
        </p:nvSpPr>
        <p:spPr>
          <a:xfrm>
            <a:off x="4464202" y="3578746"/>
            <a:ext cx="494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baseline="300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-1</a:t>
            </a:r>
            <a:endParaRPr lang="zh-CN" altLang="en-US" dirty="0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6E4F846-8756-554C-B8ED-E7DF53F8E6F2}"/>
              </a:ext>
            </a:extLst>
          </p:cNvPr>
          <p:cNvCxnSpPr>
            <a:cxnSpLocks/>
            <a:stCxn id="16" idx="5"/>
            <a:endCxn id="2" idx="3"/>
          </p:cNvCxnSpPr>
          <p:nvPr/>
        </p:nvCxnSpPr>
        <p:spPr bwMode="auto">
          <a:xfrm>
            <a:off x="3662104" y="4895368"/>
            <a:ext cx="1891800" cy="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BBCEBC0-06CA-5B41-91FC-45592C96CC7E}"/>
              </a:ext>
            </a:extLst>
          </p:cNvPr>
          <p:cNvSpPr/>
          <p:nvPr/>
        </p:nvSpPr>
        <p:spPr>
          <a:xfrm>
            <a:off x="4529694" y="4978439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endParaRPr lang="zh-CN" alt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" grpId="0" animBg="1"/>
      <p:bldP spid="4" grpId="0"/>
      <p:bldP spid="7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2" name="Rectangle 6"/>
          <p:cNvSpPr>
            <a:spLocks noChangeArrowheads="1"/>
          </p:cNvSpPr>
          <p:nvPr/>
        </p:nvSpPr>
        <p:spPr bwMode="auto">
          <a:xfrm>
            <a:off x="512763" y="1196975"/>
            <a:ext cx="85232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正规语言的反同态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inverse homomorphism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167943" name="Rectangle 7"/>
          <p:cNvSpPr>
            <a:spLocks noChangeArrowheads="1"/>
          </p:cNvSpPr>
          <p:nvPr/>
        </p:nvSpPr>
        <p:spPr bwMode="auto">
          <a:xfrm>
            <a:off x="762000" y="2811463"/>
            <a:ext cx="8229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结论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若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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T*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为正规语言，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: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T*,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baseline="300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-1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规语言：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</a:p>
        </p:txBody>
      </p:sp>
      <p:sp>
        <p:nvSpPr>
          <p:cNvPr id="167944" name="Rectangle 8"/>
          <p:cNvSpPr>
            <a:spLocks noChangeArrowheads="1"/>
          </p:cNvSpPr>
          <p:nvPr/>
        </p:nvSpPr>
        <p:spPr bwMode="auto">
          <a:xfrm>
            <a:off x="762000" y="1973263"/>
            <a:ext cx="8229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记号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设映射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h: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T*,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对语言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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T*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定义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的反同态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baseline="300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-1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{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*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};   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7945" name="Rectangle 9"/>
          <p:cNvSpPr>
            <a:spLocks noChangeArrowheads="1"/>
          </p:cNvSpPr>
          <p:nvPr/>
        </p:nvSpPr>
        <p:spPr bwMode="auto">
          <a:xfrm>
            <a:off x="762000" y="3589338"/>
            <a:ext cx="822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证明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设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=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L(A)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，其中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 A =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q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F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</p:txBody>
      </p:sp>
      <p:sp>
        <p:nvSpPr>
          <p:cNvPr id="167946" name="Rectangle 10"/>
          <p:cNvSpPr>
            <a:spLocks noChangeArrowheads="1"/>
          </p:cNvSpPr>
          <p:nvPr/>
        </p:nvSpPr>
        <p:spPr bwMode="auto">
          <a:xfrm>
            <a:off x="1087438" y="4106863"/>
            <a:ext cx="437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构造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 B =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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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q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F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</a:p>
        </p:txBody>
      </p:sp>
      <p:sp>
        <p:nvSpPr>
          <p:cNvPr id="167947" name="Rectangle 11"/>
          <p:cNvSpPr>
            <a:spLocks noChangeArrowheads="1"/>
          </p:cNvSpPr>
          <p:nvPr/>
        </p:nvSpPr>
        <p:spPr bwMode="auto">
          <a:xfrm>
            <a:off x="1066800" y="4640263"/>
            <a:ext cx="434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其中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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(q, a) 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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(q, h(a))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67948" name="Rectangle 12"/>
          <p:cNvSpPr>
            <a:spLocks noChangeArrowheads="1"/>
          </p:cNvSpPr>
          <p:nvPr/>
        </p:nvSpPr>
        <p:spPr bwMode="auto">
          <a:xfrm>
            <a:off x="1066800" y="5173663"/>
            <a:ext cx="4495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可证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归纳于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|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|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对任何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有</a:t>
            </a: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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(q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w) =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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(q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h(w))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</a:p>
        </p:txBody>
      </p:sp>
      <p:sp>
        <p:nvSpPr>
          <p:cNvPr id="167949" name="Rectangle 13"/>
          <p:cNvSpPr>
            <a:spLocks noChangeArrowheads="1"/>
          </p:cNvSpPr>
          <p:nvPr/>
        </p:nvSpPr>
        <p:spPr bwMode="auto">
          <a:xfrm>
            <a:off x="1066800" y="5995988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所以有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-1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L(B)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. </a:t>
            </a:r>
          </a:p>
        </p:txBody>
      </p:sp>
      <p:sp>
        <p:nvSpPr>
          <p:cNvPr id="167950" name="Rectangle 14"/>
          <p:cNvSpPr>
            <a:spLocks noChangeArrowheads="1"/>
          </p:cNvSpPr>
          <p:nvPr/>
        </p:nvSpPr>
        <p:spPr bwMode="auto">
          <a:xfrm>
            <a:off x="1066800" y="6416675"/>
            <a:ext cx="439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>
                <a:latin typeface="Arial" pitchFamily="34" charset="0"/>
                <a:ea typeface="楷体_GB2312" pitchFamily="49" charset="-122"/>
              </a:rPr>
              <a:t>□</a:t>
            </a:r>
          </a:p>
        </p:txBody>
      </p:sp>
      <p:sp>
        <p:nvSpPr>
          <p:cNvPr id="167951" name="Rectangle 15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graphicFrame>
        <p:nvGraphicFramePr>
          <p:cNvPr id="167952" name="Object 16"/>
          <p:cNvGraphicFramePr>
            <a:graphicFrameLocks noChangeAspect="1"/>
          </p:cNvGraphicFramePr>
          <p:nvPr/>
        </p:nvGraphicFramePr>
        <p:xfrm>
          <a:off x="5508625" y="4187825"/>
          <a:ext cx="3455988" cy="226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06" name="Visio" r:id="rId3" imgW="3886200" imgH="2518867" progId="Visio.Drawing.11">
                  <p:embed/>
                </p:oleObj>
              </mc:Choice>
              <mc:Fallback>
                <p:oleObj name="Visio" r:id="rId3" imgW="3886200" imgH="2518867" progId="Visio.Drawing.11">
                  <p:embed/>
                  <p:pic>
                    <p:nvPicPr>
                      <p:cNvPr id="16795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187825"/>
                        <a:ext cx="3455988" cy="226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B0C980C8-B6AC-BE4E-8641-6AB811B0FDB6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38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7588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6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6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5" grpId="0" autoUpdateAnimBg="0"/>
      <p:bldP spid="167946" grpId="0" autoUpdateAnimBg="0"/>
      <p:bldP spid="167947" grpId="0" autoUpdateAnimBg="0"/>
      <p:bldP spid="167948" grpId="0" autoUpdateAnimBg="0"/>
      <p:bldP spid="167949" grpId="0" autoUpdateAnimBg="0"/>
      <p:bldP spid="167950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51" name="Rectangle 15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80C8-B6AC-BE4E-8641-6AB811B0FDB6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39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6D09B6-0672-3E46-ACC8-01E25CFD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9144000" cy="17482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CE903D-B6A8-194B-B64D-3908D905A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667329"/>
            <a:ext cx="2597770" cy="5325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4AB5C9-6C3E-7E41-810A-FEFBA8412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4581128"/>
            <a:ext cx="2597770" cy="5325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9279A8-942C-9B41-B499-651E2905E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5528382"/>
            <a:ext cx="2597770" cy="5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63856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6" name="Rectangle 6"/>
          <p:cNvSpPr>
            <a:spLocks noChangeArrowheads="1"/>
          </p:cNvSpPr>
          <p:nvPr/>
        </p:nvSpPr>
        <p:spPr bwMode="auto">
          <a:xfrm>
            <a:off x="612775" y="1125538"/>
            <a:ext cx="59039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</a:rPr>
              <a:t>  DFA</a:t>
            </a: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的</a:t>
            </a:r>
            <a:r>
              <a:rPr lang="zh-CN" altLang="en-US" sz="3200"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Pumping”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特性</a:t>
            </a:r>
          </a:p>
        </p:txBody>
      </p:sp>
      <p:sp>
        <p:nvSpPr>
          <p:cNvPr id="133129" name="Rectangle 9"/>
          <p:cNvSpPr>
            <a:spLocks noChangeArrowheads="1"/>
          </p:cNvSpPr>
          <p:nvPr/>
        </p:nvSpPr>
        <p:spPr bwMode="auto">
          <a:xfrm>
            <a:off x="914400" y="1844675"/>
            <a:ext cx="754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 D =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F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),  |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|=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n.</a:t>
            </a:r>
          </a:p>
        </p:txBody>
      </p:sp>
      <p:sp>
        <p:nvSpPr>
          <p:cNvPr id="133130" name="Rectangle 10"/>
          <p:cNvSpPr>
            <a:spLocks noChangeArrowheads="1"/>
          </p:cNvSpPr>
          <p:nvPr/>
        </p:nvSpPr>
        <p:spPr bwMode="auto">
          <a:xfrm>
            <a:off x="685800" y="2390775"/>
            <a:ext cx="7772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对于任一长度不小于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的字符串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=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n,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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(1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k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m),  q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Q ,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考察如下状态序列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</p:txBody>
      </p:sp>
      <p:sp>
        <p:nvSpPr>
          <p:cNvPr id="133131" name="Rectangle 11"/>
          <p:cNvSpPr>
            <a:spLocks noChangeArrowheads="1"/>
          </p:cNvSpPr>
          <p:nvPr/>
        </p:nvSpPr>
        <p:spPr bwMode="auto">
          <a:xfrm>
            <a:off x="611188" y="3352800"/>
            <a:ext cx="3581400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=q</a:t>
            </a:r>
          </a:p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'(q,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'(q,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…</a:t>
            </a:r>
          </a:p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'(q,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n+1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'(q,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n+1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…</a:t>
            </a:r>
          </a:p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'(q,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</p:txBody>
      </p:sp>
      <p:grpSp>
        <p:nvGrpSpPr>
          <p:cNvPr id="133136" name="Group 16"/>
          <p:cNvGrpSpPr>
            <a:grpSpLocks/>
          </p:cNvGrpSpPr>
          <p:nvPr/>
        </p:nvGrpSpPr>
        <p:grpSpPr bwMode="auto">
          <a:xfrm>
            <a:off x="4211638" y="3276600"/>
            <a:ext cx="4572000" cy="1828800"/>
            <a:chOff x="2736" y="2064"/>
            <a:chExt cx="2880" cy="1152"/>
          </a:xfrm>
        </p:grpSpPr>
        <p:sp>
          <p:nvSpPr>
            <p:cNvPr id="133133" name="AutoShape 13"/>
            <p:cNvSpPr>
              <a:spLocks/>
            </p:cNvSpPr>
            <p:nvPr/>
          </p:nvSpPr>
          <p:spPr bwMode="auto">
            <a:xfrm>
              <a:off x="2736" y="2208"/>
              <a:ext cx="432" cy="1008"/>
            </a:xfrm>
            <a:prstGeom prst="rightBrace">
              <a:avLst>
                <a:gd name="adj1" fmla="val 19444"/>
                <a:gd name="adj2" fmla="val 50000"/>
              </a:avLst>
            </a:prstGeom>
            <a:noFill/>
            <a:ln w="38100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3134" name="Rectangle 14"/>
            <p:cNvSpPr>
              <a:spLocks noChangeArrowheads="1"/>
            </p:cNvSpPr>
            <p:nvPr/>
          </p:nvSpPr>
          <p:spPr bwMode="auto">
            <a:xfrm>
              <a:off x="3312" y="2064"/>
              <a:ext cx="2304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由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Pigeonhole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原理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   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0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…, 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n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中至少有两个状态是重复的，即存在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i, j, 0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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j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n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=p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j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</p:grpSp>
      <p:sp>
        <p:nvSpPr>
          <p:cNvPr id="133135" name="Rectangle 15"/>
          <p:cNvSpPr>
            <a:spLocks noChangeArrowheads="1"/>
          </p:cNvSpPr>
          <p:nvPr/>
        </p:nvSpPr>
        <p:spPr bwMode="auto">
          <a:xfrm>
            <a:off x="4768850" y="4900613"/>
            <a:ext cx="42672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“pumping”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特性：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任一长度不小于状态数目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的字符串所标记的路径上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必然出现重复的状态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33137" name="Rectangle 17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176C6-9968-764D-8961-379A8501D1F9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04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3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3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3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9" grpId="0" autoUpdateAnimBg="0"/>
      <p:bldP spid="133130" grpId="0" autoUpdateAnimBg="0"/>
      <p:bldP spid="133131" grpId="0" autoUpdateAnimBg="0"/>
      <p:bldP spid="133135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51" name="Rectangle 15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80C8-B6AC-BE4E-8641-6AB811B0FDB6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40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EBB838-F065-7444-8946-489C23F9E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340768"/>
            <a:ext cx="9144000" cy="979714"/>
          </a:xfrm>
          <a:prstGeom prst="rect">
            <a:avLst/>
          </a:prstGeom>
        </p:spPr>
      </p:pic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555466C4-51AE-8948-A390-C7297572E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036348"/>
              </p:ext>
            </p:extLst>
          </p:nvPr>
        </p:nvGraphicFramePr>
        <p:xfrm>
          <a:off x="1043608" y="2551112"/>
          <a:ext cx="2759075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5" name="Visio" r:id="rId5" imgW="2467356" imgH="1549603" progId="Visio.Drawing.11">
                  <p:embed/>
                </p:oleObj>
              </mc:Choice>
              <mc:Fallback>
                <p:oleObj name="Visio" r:id="rId5" imgW="2467356" imgH="1549603" progId="Visio.Drawing.11">
                  <p:embed/>
                  <p:pic>
                    <p:nvPicPr>
                      <p:cNvPr id="17101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551112"/>
                        <a:ext cx="2759075" cy="175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C23C4ECA-2CD1-5940-819D-DDE5173A6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5806" y="3393952"/>
            <a:ext cx="1331788" cy="1790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3446EB-B27A-A240-9778-D6BEC9CA3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736" y="2767815"/>
            <a:ext cx="1331788" cy="1805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5C6F9C2-C206-E149-873F-BD2335CAC1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5736" y="3909605"/>
            <a:ext cx="1331788" cy="17906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99BA1B8-4A6A-F54D-A5AB-271F5C2A3161}"/>
              </a:ext>
            </a:extLst>
          </p:cNvPr>
          <p:cNvGrpSpPr/>
          <p:nvPr/>
        </p:nvGrpSpPr>
        <p:grpSpPr>
          <a:xfrm>
            <a:off x="4954811" y="2422239"/>
            <a:ext cx="2465531" cy="1943425"/>
            <a:chOff x="4954811" y="2422239"/>
            <a:chExt cx="2465531" cy="194342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1B5410F-976D-8540-B791-613320073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54811" y="2422239"/>
              <a:ext cx="2074233" cy="1943425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CA15924-985B-944D-9F9F-11511AA66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8064" y="3159607"/>
              <a:ext cx="1331788" cy="17906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EBC53A0-C0E0-F148-92D0-A7B2A23B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8554" y="3144732"/>
              <a:ext cx="1331788" cy="180581"/>
            </a:xfrm>
            <a:prstGeom prst="rect">
              <a:avLst/>
            </a:prstGeom>
          </p:spPr>
        </p:pic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5DB9AC2-94F3-8549-A7DB-4A58A3614473}"/>
                </a:ext>
              </a:extLst>
            </p:cNvPr>
            <p:cNvSpPr/>
            <p:nvPr/>
          </p:nvSpPr>
          <p:spPr bwMode="auto">
            <a:xfrm>
              <a:off x="6088554" y="3922143"/>
              <a:ext cx="355654" cy="397282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DED9B50-65CC-F54B-8946-D3BBD939D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00487" y="4036024"/>
              <a:ext cx="1331788" cy="179064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329DDF-A17E-0A4E-BEE2-002CA0836A72}"/>
              </a:ext>
            </a:extLst>
          </p:cNvPr>
          <p:cNvGrpSpPr/>
          <p:nvPr/>
        </p:nvGrpSpPr>
        <p:grpSpPr>
          <a:xfrm>
            <a:off x="107504" y="4643476"/>
            <a:ext cx="9144000" cy="2008909"/>
            <a:chOff x="107504" y="4643476"/>
            <a:chExt cx="9144000" cy="200890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7F3CCDD-4D8D-D745-AB21-92DCE52FD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504" y="4643476"/>
              <a:ext cx="9144000" cy="2008909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92ACEF67-C1BF-6844-AAD9-BAF90F3F391C}"/>
                </a:ext>
              </a:extLst>
            </p:cNvPr>
            <p:cNvSpPr/>
            <p:nvPr/>
          </p:nvSpPr>
          <p:spPr bwMode="auto">
            <a:xfrm>
              <a:off x="477691" y="4965061"/>
              <a:ext cx="3882926" cy="36933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b="0" i="0" dirty="0">
                  <a:solidFill>
                    <a:schemeClr val="bg2">
                      <a:lumMod val="50000"/>
                    </a:schemeClr>
                  </a:solidFill>
                </a:rPr>
                <a:t>是字母表与转移函数不一样而已：</a:t>
              </a:r>
              <a:endPara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0105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51" name="Rectangle 15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980C8-B6AC-BE4E-8641-6AB811B0FDB6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41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94289B-6205-994A-99CD-F60541A3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9144000" cy="22587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DE103E-2BE9-9C4F-956C-FB5C65719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935255"/>
            <a:ext cx="4896544" cy="17534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D1A7214-CA68-DB43-B798-4AF3AD1CE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3429000"/>
            <a:ext cx="2530122" cy="23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434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ChangeArrowheads="1"/>
          </p:cNvSpPr>
          <p:nvPr/>
        </p:nvSpPr>
        <p:spPr bwMode="auto">
          <a:xfrm>
            <a:off x="803275" y="1812925"/>
            <a:ext cx="8305800" cy="149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例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证明如下语言不是正规语言</a:t>
            </a:r>
            <a:endParaRPr lang="zh-CN" altLang="en-US" sz="2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串构成的语言</a:t>
            </a:r>
            <a:endParaRPr lang="zh-CN" altLang="en-US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{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400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i,j,k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若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i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=k} </a:t>
            </a:r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1454150" y="195263"/>
            <a:ext cx="5772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关于正规语言的封闭运算</a:t>
            </a: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541338" y="1125538"/>
            <a:ext cx="7559675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应用：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证明某个语言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不是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正规语言</a:t>
            </a: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803275" y="3357563"/>
            <a:ext cx="8016875" cy="307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证明思路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反证法。</a:t>
            </a:r>
          </a:p>
          <a:p>
            <a:pPr>
              <a:buFont typeface="Symbol" pitchFamily="18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Symbol" pitchFamily="18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假设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是正规语言，则 </a:t>
            </a:r>
          </a:p>
          <a:p>
            <a:pPr>
              <a:buFont typeface="Symbol" pitchFamily="18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L’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 {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400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c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j,k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0} = {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</a:t>
            </a:r>
            <a:r>
              <a:rPr lang="en-US" altLang="zh-CN" sz="2400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c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j,k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i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/>
              </a:rPr>
              <a:t>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j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=k}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也是正规语言。设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h(a)=,  h(b)=0, h(c)=1,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则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h(L’)={0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| n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0}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是正规语言。但我们已知后者不是正规语言。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D17266-B061-744A-A2D4-5C33C398353A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42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9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9" name="Rectangle 9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课后练习</a:t>
            </a:r>
          </a:p>
        </p:txBody>
      </p:sp>
      <p:sp>
        <p:nvSpPr>
          <p:cNvPr id="148490" name="Text Box 10"/>
          <p:cNvSpPr txBox="1">
            <a:spLocks noChangeArrowheads="1"/>
          </p:cNvSpPr>
          <p:nvPr/>
        </p:nvSpPr>
        <p:spPr bwMode="auto">
          <a:xfrm>
            <a:off x="1331913" y="1180484"/>
            <a:ext cx="5327650" cy="541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必做题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</a:t>
            </a: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Ex.4.1.1(e)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Ex.4.1.2(e)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Ex.4.1.2(f)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Ex.4.2.1(d),(f)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*!Ex.4.2.2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!Ex.4.2.3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*!! Ex.4.2.8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!Ex.4.2.13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Ex.4.3.4</a:t>
            </a: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思考题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Ex.4.1.2(c)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!Ex.4.2.6</a:t>
            </a:r>
          </a:p>
          <a:p>
            <a:pPr lvl="3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Ex.4.3.2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3BCB90-BDE7-764C-8F2E-7AC83E10760F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43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 advClick="0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2" name="Text Box 138"/>
          <p:cNvSpPr txBox="1">
            <a:spLocks noChangeArrowheads="1"/>
          </p:cNvSpPr>
          <p:nvPr/>
        </p:nvSpPr>
        <p:spPr bwMode="auto">
          <a:xfrm>
            <a:off x="831850" y="1283270"/>
            <a:ext cx="7772400" cy="53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自测题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语言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由所有满足如下条件的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串构成：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的数目二倍于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的数目。试应用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Pumping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引理证明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不是正规语言。</a:t>
            </a:r>
            <a:endParaRPr 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语言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由所有满足如下条件的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0, 1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串构成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 0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的数目多于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的数目（对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在串中出现的次序没有限制）。试应用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Pumping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引理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不是正规语言。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设映射 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h</a:t>
            </a:r>
            <a:r>
              <a:rPr lang="zh-CN" altLang="zh-CN" dirty="0">
                <a:solidFill>
                  <a:srgbClr val="333399"/>
                </a:solidFill>
                <a:latin typeface="+mn-lt"/>
              </a:rPr>
              <a:t>：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{ a,b } </a:t>
            </a:r>
            <a:r>
              <a:rPr lang="en-US" altLang="zh-CN" dirty="0">
                <a:solidFill>
                  <a:srgbClr val="333399"/>
                </a:solidFill>
                <a:latin typeface="+mn-lt"/>
                <a:sym typeface="Symbol" panose="05050102010706020507" pitchFamily="18" charset="2"/>
              </a:rPr>
              <a:t>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 {0,1}* 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定义为</a:t>
            </a:r>
            <a:r>
              <a:rPr lang="zh-CN" altLang="en-US" i="0" dirty="0">
                <a:solidFill>
                  <a:srgbClr val="333399"/>
                </a:solidFill>
                <a:latin typeface="+mn-lt"/>
              </a:rPr>
              <a:t> 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h (a) = </a:t>
            </a:r>
            <a:r>
              <a:rPr lang="en-US" altLang="zh-CN" dirty="0">
                <a:solidFill>
                  <a:srgbClr val="333399"/>
                </a:solidFill>
                <a:latin typeface="+mn-lt"/>
                <a:sym typeface="Symbol" panose="05050102010706020507" pitchFamily="18" charset="2"/>
              </a:rPr>
              <a:t>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, h (b) = 10 </a:t>
            </a:r>
            <a:r>
              <a:rPr lang="zh-CN" altLang="en-US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定义 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{a , b} 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上的一个正规表达式 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E = </a:t>
            </a:r>
            <a:r>
              <a:rPr lang="en-US" altLang="zh-CN" dirty="0">
                <a:solidFill>
                  <a:srgbClr val="333399"/>
                </a:solidFill>
                <a:latin typeface="+mn-lt"/>
                <a:sym typeface="Symbol" panose="05050102010706020507" pitchFamily="18" charset="2"/>
              </a:rPr>
              <a:t>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+ (a+b)(ba)* </a:t>
            </a:r>
            <a:r>
              <a:rPr lang="zh-CN" altLang="zh-CN" i="0" dirty="0">
                <a:solidFill>
                  <a:srgbClr val="333399"/>
                </a:solidFill>
                <a:latin typeface="+mn-lt"/>
              </a:rPr>
              <a:t>。</a:t>
            </a:r>
            <a:endParaRPr lang="en-US" altLang="zh-CN" i="0" dirty="0">
              <a:solidFill>
                <a:srgbClr val="333399"/>
              </a:solidFill>
              <a:latin typeface="+mn-lt"/>
              <a:ea typeface="楷体_GB2312" pitchFamily="49" charset="-122"/>
            </a:endParaRPr>
          </a:p>
          <a:p>
            <a:pPr lvl="2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ea typeface="华文楷体" panose="02010600040101010101" pitchFamily="2" charset="-122"/>
              </a:rPr>
              <a:t>(1)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给出一个正规表达式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E</a:t>
            </a:r>
            <a:r>
              <a:rPr lang="en-US" altLang="zh-CN" baseline="3000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 R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，使得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L(E</a:t>
            </a:r>
            <a:r>
              <a:rPr lang="en-US" altLang="zh-CN" baseline="3000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 R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) = (L(E))</a:t>
            </a:r>
            <a:r>
              <a:rPr lang="en-US" altLang="zh-CN" baseline="3000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R 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（后者为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L(E) 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的反向）</a:t>
            </a:r>
            <a:endParaRPr lang="en-US" altLang="zh-CN" i="0" dirty="0">
              <a:solidFill>
                <a:srgbClr val="333399"/>
              </a:solidFill>
              <a:latin typeface="+mn-lt"/>
              <a:ea typeface="华文楷体" panose="02010600040101010101" pitchFamily="2" charset="-122"/>
            </a:endParaRPr>
          </a:p>
          <a:p>
            <a:pPr lvl="2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华文楷体" panose="02010600040101010101" pitchFamily="2" charset="-122"/>
              </a:rPr>
              <a:t> (2)</a:t>
            </a:r>
            <a:r>
              <a:rPr lang="zh-CN" altLang="en-US" i="0" dirty="0">
                <a:solidFill>
                  <a:srgbClr val="333399"/>
                </a:solidFill>
                <a:ea typeface="华文楷体" panose="02010600040101010101" pitchFamily="2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给出一个正规表达式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h(E)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，使得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L(h(E)) = h (L(E))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 </a:t>
            </a:r>
            <a:endParaRPr lang="en-US" altLang="zh-CN" i="0" dirty="0">
              <a:solidFill>
                <a:srgbClr val="333399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2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ea typeface="华文楷体" panose="02010600040101010101" pitchFamily="2" charset="-122"/>
              </a:rPr>
              <a:t> (3)</a:t>
            </a:r>
            <a:r>
              <a:rPr lang="zh-CN" altLang="zh-CN" i="0" dirty="0">
                <a:solidFill>
                  <a:srgbClr val="3333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试构造一</a:t>
            </a:r>
            <a:r>
              <a:rPr lang="zh-CN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个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DFA A</a:t>
            </a:r>
            <a:r>
              <a:rPr lang="zh-CN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，使得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L(A) = ~ L(h(E))</a:t>
            </a:r>
            <a:r>
              <a:rPr lang="zh-CN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。这里，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~</a:t>
            </a:r>
            <a:r>
              <a:rPr lang="en-US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代表语言的补运算。</a:t>
            </a:r>
            <a:endParaRPr lang="en-US" altLang="zh-CN" i="0" dirty="0">
              <a:solidFill>
                <a:srgbClr val="333399"/>
              </a:solidFill>
              <a:latin typeface="+mn-lt"/>
              <a:ea typeface="华文楷体" panose="02010600040101010101" pitchFamily="2" charset="-122"/>
            </a:endParaRPr>
          </a:p>
          <a:p>
            <a:pPr lvl="2" algn="just">
              <a:buClr>
                <a:srgbClr val="800080"/>
              </a:buClr>
            </a:pPr>
            <a:endParaRPr lang="en-US" altLang="zh-CN" sz="1000" i="0" dirty="0">
              <a:solidFill>
                <a:srgbClr val="333399"/>
              </a:solidFill>
              <a:latin typeface="+mn-lt"/>
              <a:ea typeface="华文楷体" panose="02010600040101010101" pitchFamily="2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假设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是字母表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  <a:sym typeface="Symbol" panose="05050102010706020507" pitchFamily="18" charset="2"/>
              </a:rPr>
              <a:t></a:t>
            </a:r>
            <a:r>
              <a:rPr lang="en-US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上的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DFA</a:t>
            </a:r>
            <a:r>
              <a:rPr lang="zh-CN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。给出</a:t>
            </a:r>
            <a:r>
              <a:rPr lang="zh-CN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判定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L(A)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  <a:sym typeface="Symbol" panose="05050102010706020507" pitchFamily="18" charset="2"/>
              </a:rPr>
              <a:t>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  <a:sym typeface="Symbol" panose="05050102010706020507" pitchFamily="18" charset="2"/>
              </a:rPr>
              <a:t></a:t>
            </a:r>
            <a:r>
              <a:rPr lang="en-US" altLang="zh-CN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* </a:t>
            </a:r>
            <a:r>
              <a:rPr lang="zh-CN" altLang="zh-CN" i="0" dirty="0">
                <a:solidFill>
                  <a:srgbClr val="333399"/>
                </a:solidFill>
                <a:latin typeface="+mn-lt"/>
                <a:ea typeface="华文楷体" panose="02010600040101010101" pitchFamily="2" charset="-122"/>
              </a:rPr>
              <a:t>的一个简要的算法思想（以自然语言叙述即可）。</a:t>
            </a:r>
            <a:endParaRPr lang="en-US" altLang="zh-CN" i="0" dirty="0">
              <a:solidFill>
                <a:srgbClr val="333399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6763" name="Rectangle 139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课后练习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8D3125-186F-4749-A829-046ED395B284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44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 advClick="0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4" name="Text Box 6"/>
          <p:cNvSpPr txBox="1">
            <a:spLocks noChangeArrowheads="1"/>
          </p:cNvSpPr>
          <p:nvPr/>
        </p:nvSpPr>
        <p:spPr bwMode="auto">
          <a:xfrm>
            <a:off x="758825" y="1144588"/>
            <a:ext cx="7989888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自测题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假设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是字母表 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上的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。给出判定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L(A)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L(B)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的一个简要的算法思想（以自然语言叙述即可） 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正规表达式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a*bb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表示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{a , b}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上的一个语言，试构造一个接受该语言的补语言的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左下图（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）分别是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 A1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A2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的转移表，试设计语言为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L(A1)∩L(A2)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（以转移表的形式给出）。</a:t>
            </a:r>
            <a:endParaRPr lang="zh-CN" altLang="en-US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设映射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{0, 1}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{a, b}*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定义为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(0) = </a:t>
            </a:r>
            <a:r>
              <a:rPr lang="en-US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(1) = </a:t>
            </a:r>
            <a:r>
              <a:rPr lang="en-US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。右下图表示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{a, b}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上的一个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A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。试构造一个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{0, 1}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上的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B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，使得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L(B)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</a:t>
            </a:r>
            <a:r>
              <a:rPr lang="en-US" altLang="zh-CN" i="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</a:t>
            </a:r>
            <a:r>
              <a:rPr lang="en-US" altLang="zh-CN" i="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(L(A))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</a:t>
            </a:r>
            <a:endParaRPr lang="zh-CN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1476375" y="195263"/>
            <a:ext cx="2232025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课后练习</a:t>
            </a:r>
          </a:p>
        </p:txBody>
      </p:sp>
      <p:graphicFrame>
        <p:nvGraphicFramePr>
          <p:cNvPr id="1710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718225"/>
              </p:ext>
            </p:extLst>
          </p:nvPr>
        </p:nvGraphicFramePr>
        <p:xfrm>
          <a:off x="5796136" y="4613275"/>
          <a:ext cx="2759075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7" name="Visio" r:id="rId3" imgW="2467356" imgH="1549603" progId="Visio.Drawing.11">
                  <p:embed/>
                </p:oleObj>
              </mc:Choice>
              <mc:Fallback>
                <p:oleObj name="Visio" r:id="rId3" imgW="2467356" imgH="1549603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4613275"/>
                        <a:ext cx="2759075" cy="175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4693852"/>
            <a:ext cx="3432375" cy="190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C794BB-29BD-6147-80EB-7FAC871160A3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45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 advClick="0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352800" y="4479925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hlink"/>
                </a:solidFill>
                <a:latin typeface="Arial" pitchFamily="34" charset="0"/>
              </a:rPr>
              <a:t>Thank You</a:t>
            </a:r>
            <a:endParaRPr lang="en-US" altLang="zh-CN" sz="3200">
              <a:solidFill>
                <a:schemeClr val="hlink"/>
              </a:solidFill>
              <a:latin typeface="CMR10" charset="0"/>
            </a:endParaRPr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1981200" y="2209800"/>
            <a:ext cx="395895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altLang="zh-CN" sz="3200" dirty="0">
                <a:solidFill>
                  <a:schemeClr val="hlink"/>
                </a:solidFill>
                <a:latin typeface="Arial" pitchFamily="34" charset="0"/>
              </a:rPr>
              <a:t>That’s all for today.</a:t>
            </a:r>
            <a:r>
              <a:rPr lang="en-US" altLang="zh-CN" sz="3200" dirty="0">
                <a:solidFill>
                  <a:schemeClr val="hlink"/>
                </a:solidFill>
                <a:latin typeface="CMR10" charset="0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4E7A01-BFDC-5C47-AF8A-CE42BF4006E2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46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 advClick="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7" name="Rectangle 13"/>
          <p:cNvSpPr>
            <a:spLocks noChangeArrowheads="1"/>
          </p:cNvSpPr>
          <p:nvPr/>
        </p:nvSpPr>
        <p:spPr bwMode="auto">
          <a:xfrm>
            <a:off x="914400" y="1981200"/>
            <a:ext cx="7924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“pumping”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特性：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如前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 D =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F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),</a:t>
            </a: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|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|=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n, w =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(m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n),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则存在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i, j, 0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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'(p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, 0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m.</a:t>
            </a:r>
            <a:endParaRPr lang="en-US" altLang="zh-CN" sz="24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34158" name="Rectangle 14"/>
          <p:cNvSpPr>
            <a:spLocks noChangeArrowheads="1"/>
          </p:cNvSpPr>
          <p:nvPr/>
        </p:nvSpPr>
        <p:spPr bwMode="auto">
          <a:xfrm>
            <a:off x="914400" y="3233738"/>
            <a:ext cx="7696200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若假定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F,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L(D).</a:t>
            </a:r>
            <a:endParaRPr lang="en-US" altLang="zh-CN" sz="240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令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= xyz,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其中： </a:t>
            </a:r>
            <a:endParaRPr lang="zh-CN" altLang="en-US" sz="240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 =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y =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i+1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i+2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z = 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j+1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j+2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…a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endParaRPr lang="en-US" altLang="zh-CN" sz="24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spcBef>
                <a:spcPct val="50000"/>
              </a:spcBef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则对任何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，都有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xy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z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L(D)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参考下图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</p:txBody>
      </p:sp>
      <p:grpSp>
        <p:nvGrpSpPr>
          <p:cNvPr id="134167" name="Group 23"/>
          <p:cNvGrpSpPr>
            <a:grpSpLocks/>
          </p:cNvGrpSpPr>
          <p:nvPr/>
        </p:nvGrpSpPr>
        <p:grpSpPr bwMode="auto">
          <a:xfrm>
            <a:off x="1860550" y="5456238"/>
            <a:ext cx="5073650" cy="1173162"/>
            <a:chOff x="960" y="3469"/>
            <a:chExt cx="3196" cy="739"/>
          </a:xfrm>
        </p:grpSpPr>
        <p:graphicFrame>
          <p:nvGraphicFramePr>
            <p:cNvPr id="134160" name="Object 16"/>
            <p:cNvGraphicFramePr>
              <a:graphicFrameLocks noChangeAspect="1"/>
            </p:cNvGraphicFramePr>
            <p:nvPr/>
          </p:nvGraphicFramePr>
          <p:xfrm>
            <a:off x="960" y="3600"/>
            <a:ext cx="3196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07" name="VISIO" r:id="rId3" imgW="5073120" imgH="964440" progId="Visio.Drawing.11">
                    <p:embed/>
                  </p:oleObj>
                </mc:Choice>
                <mc:Fallback>
                  <p:oleObj name="VISIO" r:id="rId3" imgW="5073120" imgH="964440" progId="Visio.Drawing.11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600"/>
                          <a:ext cx="3196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61" name="Rectangle 17"/>
            <p:cNvSpPr>
              <a:spLocks noChangeArrowheads="1"/>
            </p:cNvSpPr>
            <p:nvPr/>
          </p:nvSpPr>
          <p:spPr bwMode="auto">
            <a:xfrm>
              <a:off x="1581" y="3916"/>
              <a:ext cx="24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p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0</a:t>
              </a:r>
            </a:p>
          </p:txBody>
        </p:sp>
        <p:sp>
          <p:nvSpPr>
            <p:cNvPr id="134162" name="Rectangle 18"/>
            <p:cNvSpPr>
              <a:spLocks noChangeArrowheads="1"/>
            </p:cNvSpPr>
            <p:nvPr/>
          </p:nvSpPr>
          <p:spPr bwMode="auto">
            <a:xfrm>
              <a:off x="2736" y="3916"/>
              <a:ext cx="21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p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</a:p>
          </p:txBody>
        </p:sp>
        <p:sp>
          <p:nvSpPr>
            <p:cNvPr id="134163" name="Rectangle 19"/>
            <p:cNvSpPr>
              <a:spLocks noChangeArrowheads="1"/>
            </p:cNvSpPr>
            <p:nvPr/>
          </p:nvSpPr>
          <p:spPr bwMode="auto">
            <a:xfrm>
              <a:off x="3856" y="3916"/>
              <a:ext cx="27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p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m</a:t>
              </a:r>
            </a:p>
          </p:txBody>
        </p:sp>
        <p:sp>
          <p:nvSpPr>
            <p:cNvPr id="134164" name="Rectangle 20"/>
            <p:cNvSpPr>
              <a:spLocks noChangeArrowheads="1"/>
            </p:cNvSpPr>
            <p:nvPr/>
          </p:nvSpPr>
          <p:spPr bwMode="auto">
            <a:xfrm>
              <a:off x="1843" y="3820"/>
              <a:ext cx="79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 = a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…a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</a:p>
          </p:txBody>
        </p:sp>
        <p:sp>
          <p:nvSpPr>
            <p:cNvPr id="134165" name="Rectangle 21"/>
            <p:cNvSpPr>
              <a:spLocks noChangeArrowheads="1"/>
            </p:cNvSpPr>
            <p:nvPr/>
          </p:nvSpPr>
          <p:spPr bwMode="auto">
            <a:xfrm>
              <a:off x="2317" y="3469"/>
              <a:ext cx="94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y = a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i+1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i+2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…a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j</a:t>
              </a:r>
            </a:p>
          </p:txBody>
        </p:sp>
        <p:sp>
          <p:nvSpPr>
            <p:cNvPr id="134166" name="Rectangle 22"/>
            <p:cNvSpPr>
              <a:spLocks noChangeArrowheads="1"/>
            </p:cNvSpPr>
            <p:nvPr/>
          </p:nvSpPr>
          <p:spPr bwMode="auto">
            <a:xfrm>
              <a:off x="2976" y="3820"/>
              <a:ext cx="92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z=a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j+1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j+2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…a</a:t>
              </a:r>
              <a:r>
                <a:rPr lang="en-US" altLang="zh-CN" sz="16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m</a:t>
              </a:r>
            </a:p>
          </p:txBody>
        </p:sp>
      </p:grpSp>
      <p:sp>
        <p:nvSpPr>
          <p:cNvPr id="134168" name="Rectangle 24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134169" name="Rectangle 25"/>
          <p:cNvSpPr>
            <a:spLocks noChangeArrowheads="1"/>
          </p:cNvSpPr>
          <p:nvPr/>
        </p:nvSpPr>
        <p:spPr bwMode="auto">
          <a:xfrm>
            <a:off x="612775" y="1125538"/>
            <a:ext cx="59039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</a:rPr>
              <a:t>  DFA</a:t>
            </a: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的</a:t>
            </a:r>
            <a:r>
              <a:rPr lang="zh-CN" altLang="en-US" sz="3200">
                <a:latin typeface="Arial" pitchFamily="34" charset="0"/>
                <a:ea typeface="楷体_GB2312" pitchFamily="49" charset="-122"/>
              </a:rPr>
              <a:t>“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Pumping”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特性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670367-B173-7240-B324-785D61CC3AD3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05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8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8" name="Rectangle 24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134169" name="Rectangle 25"/>
          <p:cNvSpPr>
            <a:spLocks noChangeArrowheads="1"/>
          </p:cNvSpPr>
          <p:nvPr/>
        </p:nvSpPr>
        <p:spPr bwMode="auto">
          <a:xfrm>
            <a:off x="467544" y="1134094"/>
            <a:ext cx="6335489" cy="5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例</a:t>
            </a:r>
            <a:r>
              <a:rPr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：分析下图所示</a:t>
            </a:r>
            <a:r>
              <a:rPr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DFA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的“</a:t>
            </a:r>
            <a:r>
              <a:rPr lang="en-US" altLang="zh-CN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pumping</a:t>
            </a:r>
            <a:r>
              <a:rPr lang="zh-CN" altLang="en-US" b="0" i="0" dirty="0">
                <a:solidFill>
                  <a:schemeClr val="bg2">
                    <a:lumMod val="50000"/>
                  </a:schemeClr>
                </a:solidFill>
                <a:ea typeface="SimSun" panose="02010600030101010101" pitchFamily="2" charset="-122"/>
                <a:cs typeface="Times New Roman" panose="02020603050405020304" pitchFamily="18" charset="0"/>
              </a:rPr>
              <a:t>”特性。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670367-B173-7240-B324-785D61CC3AD3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06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F24A0AB5-A7F5-9F40-B4D2-FF661E2C5033}"/>
              </a:ext>
            </a:extLst>
          </p:cNvPr>
          <p:cNvSpPr/>
          <p:nvPr/>
        </p:nvSpPr>
        <p:spPr bwMode="auto">
          <a:xfrm>
            <a:off x="2961923" y="2539687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18483D2F-A541-AD4F-A6C1-BFC05D84DE97}"/>
              </a:ext>
            </a:extLst>
          </p:cNvPr>
          <p:cNvSpPr/>
          <p:nvPr/>
        </p:nvSpPr>
        <p:spPr bwMode="auto">
          <a:xfrm>
            <a:off x="4258674" y="2539687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4087719-052D-B040-A3AE-2F5091047ADC}"/>
              </a:ext>
            </a:extLst>
          </p:cNvPr>
          <p:cNvSpPr/>
          <p:nvPr/>
        </p:nvSpPr>
        <p:spPr bwMode="auto">
          <a:xfrm>
            <a:off x="5555425" y="2539687"/>
            <a:ext cx="432048" cy="432048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29B31DB-841A-8644-AEC9-8611021A877B}"/>
              </a:ext>
            </a:extLst>
          </p:cNvPr>
          <p:cNvSpPr/>
          <p:nvPr/>
        </p:nvSpPr>
        <p:spPr bwMode="auto">
          <a:xfrm>
            <a:off x="5580112" y="2555815"/>
            <a:ext cx="386649" cy="399791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A66CE0-E2DD-0648-89B4-1D776F74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930" y="2679127"/>
            <a:ext cx="1285607" cy="1728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36002E-78BC-2E4A-91B0-A3FA4232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437" y="2679127"/>
            <a:ext cx="1285607" cy="1743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26DB3A-0998-2A42-9FA2-1A3A3A977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508" y="2679127"/>
            <a:ext cx="1212385" cy="163010"/>
          </a:xfrm>
          <a:prstGeom prst="rect">
            <a:avLst/>
          </a:prstGeom>
        </p:spPr>
      </p:pic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5E11733E-D607-9D4E-917F-76FC2E39FEE3}"/>
              </a:ext>
            </a:extLst>
          </p:cNvPr>
          <p:cNvCxnSpPr>
            <a:cxnSpLocks/>
          </p:cNvCxnSpPr>
          <p:nvPr/>
        </p:nvCxnSpPr>
        <p:spPr bwMode="auto">
          <a:xfrm>
            <a:off x="2339752" y="2755710"/>
            <a:ext cx="622171" cy="0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0E9AD743-8414-AC42-8361-4025B1AFFDAD}"/>
              </a:ext>
            </a:extLst>
          </p:cNvPr>
          <p:cNvCxnSpPr>
            <a:cxnSpLocks/>
          </p:cNvCxnSpPr>
          <p:nvPr/>
        </p:nvCxnSpPr>
        <p:spPr bwMode="auto">
          <a:xfrm>
            <a:off x="3393971" y="2755710"/>
            <a:ext cx="864703" cy="9844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775C069-3782-8D42-9EC6-9490008BAC18}"/>
              </a:ext>
            </a:extLst>
          </p:cNvPr>
          <p:cNvCxnSpPr>
            <a:cxnSpLocks/>
          </p:cNvCxnSpPr>
          <p:nvPr/>
        </p:nvCxnSpPr>
        <p:spPr bwMode="auto">
          <a:xfrm>
            <a:off x="4689761" y="2755710"/>
            <a:ext cx="864703" cy="9844"/>
          </a:xfrm>
          <a:prstGeom prst="straightConnector1">
            <a:avLst/>
          </a:prstGeom>
          <a:noFill/>
          <a:ln w="95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弧 28">
            <a:extLst>
              <a:ext uri="{FF2B5EF4-FFF2-40B4-BE49-F238E27FC236}">
                <a16:creationId xmlns:a16="http://schemas.microsoft.com/office/drawing/2014/main" id="{FF677FEB-A350-A54A-B0C4-2A3CF4C7E741}"/>
              </a:ext>
            </a:extLst>
          </p:cNvPr>
          <p:cNvSpPr/>
          <p:nvPr/>
        </p:nvSpPr>
        <p:spPr bwMode="auto">
          <a:xfrm rot="11190199">
            <a:off x="2991751" y="2145586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0" name="弧 29">
            <a:extLst>
              <a:ext uri="{FF2B5EF4-FFF2-40B4-BE49-F238E27FC236}">
                <a16:creationId xmlns:a16="http://schemas.microsoft.com/office/drawing/2014/main" id="{6652F4DA-91B2-C044-8567-B344EA4C685C}"/>
              </a:ext>
            </a:extLst>
          </p:cNvPr>
          <p:cNvSpPr/>
          <p:nvPr/>
        </p:nvSpPr>
        <p:spPr bwMode="auto">
          <a:xfrm rot="11190199">
            <a:off x="4274693" y="2155329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1" name="弧 30">
            <a:extLst>
              <a:ext uri="{FF2B5EF4-FFF2-40B4-BE49-F238E27FC236}">
                <a16:creationId xmlns:a16="http://schemas.microsoft.com/office/drawing/2014/main" id="{46916C4E-B3C8-AA46-A194-69A816303131}"/>
              </a:ext>
            </a:extLst>
          </p:cNvPr>
          <p:cNvSpPr/>
          <p:nvPr/>
        </p:nvSpPr>
        <p:spPr bwMode="auto">
          <a:xfrm rot="11190199">
            <a:off x="5575312" y="2145586"/>
            <a:ext cx="392274" cy="424801"/>
          </a:xfrm>
          <a:prstGeom prst="arc">
            <a:avLst>
              <a:gd name="adj1" fmla="val 17142475"/>
              <a:gd name="adj2" fmla="val 14430358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146C21-6308-8D4C-A8E7-0BC376D9B15D}"/>
              </a:ext>
            </a:extLst>
          </p:cNvPr>
          <p:cNvSpPr txBox="1"/>
          <p:nvPr/>
        </p:nvSpPr>
        <p:spPr>
          <a:xfrm>
            <a:off x="3707904" y="2367729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6BC67DD-93C1-4143-ACDE-AB712152360D}"/>
              </a:ext>
            </a:extLst>
          </p:cNvPr>
          <p:cNvSpPr txBox="1"/>
          <p:nvPr/>
        </p:nvSpPr>
        <p:spPr>
          <a:xfrm>
            <a:off x="3083264" y="1772816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2491A21-F5E3-CE42-A1B5-C9068EE14EDE}"/>
              </a:ext>
            </a:extLst>
          </p:cNvPr>
          <p:cNvSpPr txBox="1"/>
          <p:nvPr/>
        </p:nvSpPr>
        <p:spPr>
          <a:xfrm>
            <a:off x="5017372" y="2367729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5B8BB98-2F9C-D74D-9A92-D5DB60F6F5AB}"/>
              </a:ext>
            </a:extLst>
          </p:cNvPr>
          <p:cNvSpPr txBox="1"/>
          <p:nvPr/>
        </p:nvSpPr>
        <p:spPr>
          <a:xfrm>
            <a:off x="4380228" y="1775067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1EAB142-4347-BD4E-84B1-EB9390ADE8BA}"/>
              </a:ext>
            </a:extLst>
          </p:cNvPr>
          <p:cNvSpPr txBox="1"/>
          <p:nvPr/>
        </p:nvSpPr>
        <p:spPr>
          <a:xfrm>
            <a:off x="5448215" y="1772816"/>
            <a:ext cx="644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0, 1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0513ECE-5476-4548-B0B3-2CB590D3A8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61" y="3386684"/>
            <a:ext cx="9144000" cy="30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30854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5" name="Rectangle 7"/>
          <p:cNvSpPr>
            <a:spLocks noChangeArrowheads="1"/>
          </p:cNvSpPr>
          <p:nvPr/>
        </p:nvSpPr>
        <p:spPr bwMode="auto">
          <a:xfrm>
            <a:off x="539750" y="1484313"/>
            <a:ext cx="8424863" cy="344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Pumping Lemma for Regular Language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en-US" altLang="zh-CN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是正规语言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则存在常数 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n</a:t>
            </a:r>
            <a:r>
              <a:rPr lang="pt-BR" altLang="zh-CN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pt-BR" altLang="zh-CN" sz="2800">
                <a:latin typeface="Arial" pitchFamily="34" charset="0"/>
                <a:ea typeface="楷体_GB2312" pitchFamily="49" charset="-122"/>
              </a:rPr>
              <a:t>1</a:t>
            </a:r>
            <a:r>
              <a:rPr lang="pt-BR" altLang="zh-CN"/>
              <a:t>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使得任一长度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不小于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的字符串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L,  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|w|</a:t>
            </a:r>
            <a:r>
              <a:rPr lang="en-US" altLang="zh-CN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都可以分成三个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部分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即 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w=xyz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且满足下列条件：</a:t>
            </a:r>
          </a:p>
          <a:p>
            <a:pPr>
              <a:buFont typeface="Wingdings" pitchFamily="2" charset="2"/>
              <a:buNone/>
            </a:pPr>
            <a:endParaRPr lang="zh-CN" altLang="en-US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1.  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y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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2. 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|xy| </a:t>
            </a:r>
            <a:r>
              <a:rPr lang="en-US" altLang="zh-CN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 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3.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对任何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k </a:t>
            </a:r>
            <a:r>
              <a:rPr lang="en-US" altLang="zh-CN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0,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都有 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xy</a:t>
            </a:r>
            <a:r>
              <a:rPr lang="en-US" altLang="zh-CN" sz="2800" baseline="30000"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800">
                <a:latin typeface="Arial" pitchFamily="34" charset="0"/>
                <a:ea typeface="楷体_GB2312" pitchFamily="49" charset="-122"/>
              </a:rPr>
              <a:t>z</a:t>
            </a:r>
            <a:r>
              <a:rPr lang="en-US" altLang="zh-CN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35185" name="Rectangle 17"/>
          <p:cNvSpPr>
            <a:spLocks noChangeArrowheads="1"/>
          </p:cNvSpPr>
          <p:nvPr/>
        </p:nvSpPr>
        <p:spPr bwMode="auto">
          <a:xfrm>
            <a:off x="982663" y="5157788"/>
            <a:ext cx="770413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r>
              <a:rPr lang="zh-CN" altLang="en-US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DFA  D =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Q,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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q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F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  <a:p>
            <a:pPr>
              <a:buFont typeface="Wingdings" pitchFamily="2" charset="2"/>
              <a:buNone/>
            </a:pP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取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|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即可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endParaRPr lang="en-US" altLang="zh-CN" sz="2400" i="0">
              <a:solidFill>
                <a:srgbClr val="333399"/>
              </a:solidFill>
              <a:latin typeface="Arial" pitchFamily="34" charset="0"/>
              <a:ea typeface="楷体_GB2312" pitchFamily="49" charset="-122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35186" name="Rectangle 18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230420-38E1-D147-9195-D9BD8F50F05A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07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8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762000" y="1905000"/>
            <a:ext cx="8153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用于证明某个语言 </a:t>
            </a:r>
            <a:r>
              <a:rPr lang="en-US" altLang="zh-CN" sz="2800"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不是正规语言</a:t>
            </a:r>
            <a:endParaRPr lang="zh-CN" altLang="en-US" sz="2800"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728663" y="2362200"/>
            <a:ext cx="7958137" cy="288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证明步骤</a:t>
            </a:r>
            <a:r>
              <a:rPr lang="zh-CN" altLang="en-US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　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1.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考虑任意的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n</a:t>
            </a:r>
            <a:r>
              <a:rPr lang="pt-BR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pt-BR" altLang="zh-CN" sz="2400" dirty="0"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2.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找到一个满足以下条件的串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(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长度至少为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n)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3.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任选满足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w=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xyz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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y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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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|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xy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|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的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x,y,z</a:t>
            </a:r>
            <a:endParaRPr lang="en-US" altLang="zh-CN" sz="24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4.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找到一个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k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0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,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使 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xy</a:t>
            </a:r>
            <a:r>
              <a:rPr lang="en-US" altLang="zh-CN" sz="2400" baseline="30000" dirty="0" err="1"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</a:rPr>
              <a:t>z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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37228" name="Rectangle 12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137229" name="Rectangle 13"/>
          <p:cNvSpPr>
            <a:spLocks noChangeArrowheads="1"/>
          </p:cNvSpPr>
          <p:nvPr/>
        </p:nvSpPr>
        <p:spPr bwMode="auto">
          <a:xfrm>
            <a:off x="539750" y="1196975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</a:rPr>
              <a:t>  Pumping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引理的一个应用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B745E5-9AB5-6E4C-9C23-5F7EFD3335D9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08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 autoUpdateAnimBg="0"/>
      <p:bldP spid="13722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8" name="Rectangle 24"/>
          <p:cNvSpPr>
            <a:spLocks noChangeArrowheads="1"/>
          </p:cNvSpPr>
          <p:nvPr/>
        </p:nvSpPr>
        <p:spPr bwMode="auto">
          <a:xfrm>
            <a:off x="1187450" y="266700"/>
            <a:ext cx="65087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针对正规语言的 </a:t>
            </a:r>
            <a:r>
              <a:rPr lang="en-US" altLang="zh-CN" sz="3600">
                <a:latin typeface="Arial" pitchFamily="34" charset="0"/>
                <a:ea typeface="华文行楷" pitchFamily="2" charset="-122"/>
              </a:rPr>
              <a:t>Pumping 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引理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670367-B173-7240-B324-785D61CC3AD3}"/>
              </a:ext>
            </a:extLst>
          </p:cNvPr>
          <p:cNvSpPr txBox="1"/>
          <p:nvPr/>
        </p:nvSpPr>
        <p:spPr>
          <a:xfrm>
            <a:off x="8388424" y="6453336"/>
            <a:ext cx="755576" cy="40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0" i="0" dirty="0">
                <a:solidFill>
                  <a:schemeClr val="bg2">
                    <a:lumMod val="50000"/>
                  </a:schemeClr>
                </a:solidFill>
              </a:rPr>
              <a:t>09</a:t>
            </a:r>
            <a:endParaRPr kumimoji="1" lang="zh-CN" altLang="en-US" b="0" i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DDC767-136D-A349-8670-DB956D9B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56792"/>
            <a:ext cx="6840760" cy="3035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C33B49-CC36-7041-8618-FE2F0171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591873"/>
            <a:ext cx="9144000" cy="167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02809"/>
      </p:ext>
    </p:extLst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15849</TotalTime>
  <Words>4326</Words>
  <Application>Microsoft Macintosh PowerPoint</Application>
  <PresentationFormat>全屏显示(4:3)</PresentationFormat>
  <Paragraphs>434</Paragraphs>
  <Slides>46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等线</vt:lpstr>
      <vt:lpstr>华文楷体</vt:lpstr>
      <vt:lpstr>华文行楷</vt:lpstr>
      <vt:lpstr>楷体_GB2312</vt:lpstr>
      <vt:lpstr>SimSun</vt:lpstr>
      <vt:lpstr>SimSun</vt:lpstr>
      <vt:lpstr>CMR10</vt:lpstr>
      <vt:lpstr>Arial</vt:lpstr>
      <vt:lpstr>Symbol</vt:lpstr>
      <vt:lpstr>Times New Roman</vt:lpstr>
      <vt:lpstr>Wingdings</vt:lpstr>
      <vt:lpstr>Capsules</vt:lpstr>
      <vt:lpstr>VISIO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wyy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Yang Liu</cp:lastModifiedBy>
  <cp:revision>512</cp:revision>
  <dcterms:created xsi:type="dcterms:W3CDTF">2002-02-03T03:17:28Z</dcterms:created>
  <dcterms:modified xsi:type="dcterms:W3CDTF">2020-04-19T23:29:24Z</dcterms:modified>
</cp:coreProperties>
</file>